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256" r:id="rId2"/>
    <p:sldId id="264" r:id="rId3"/>
    <p:sldId id="265" r:id="rId4"/>
    <p:sldId id="266" r:id="rId5"/>
    <p:sldId id="267" r:id="rId6"/>
    <p:sldId id="268" r:id="rId7"/>
    <p:sldId id="259" r:id="rId8"/>
  </p:sldIdLst>
  <p:sldSz cx="18288000" cy="10287000"/>
  <p:notesSz cx="6858000" cy="9144000"/>
  <p:embeddedFontLst>
    <p:embeddedFont>
      <p:font typeface="Montserrat" pitchFamily="2" charset="77"/>
      <p:regular r:id="rId10"/>
      <p:bold r:id="rId11"/>
      <p:italic r:id="rId12"/>
      <p:boldItalic r:id="rId13"/>
    </p:embeddedFont>
    <p:embeddedFont>
      <p:font typeface="Montserrat Bold"/>
      <p:regular r:id="rId14"/>
      <p:bold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9A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21" autoAdjust="0"/>
    <p:restoredTop sz="86438" autoAdjust="0"/>
  </p:normalViewPr>
  <p:slideViewPr>
    <p:cSldViewPr>
      <p:cViewPr varScale="1">
        <p:scale>
          <a:sx n="72" d="100"/>
          <a:sy n="72" d="100"/>
        </p:scale>
        <p:origin x="1392" y="2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lena.piffero2\Documents\Elena&amp;Elena-20260226T120508Z-3-001\Elena&amp;Elena\database%20analysis\database%20Imprese%20Codice%20Maternita%20WIP_apr2026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lena.piffero2\Documents\Elena&amp;Elena-20260226T120508Z-3-001\Elena&amp;Elena\database%20analysis\database%20Imprese%20Codice%20Maternita%20WIP_apr2026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lena.piffero2\Documents\Elena&amp;Elena-20260226T120508Z-3-001\Elena&amp;Elena\database%20analysis\database%20Imprese%20Codice%20Maternita%20WIP_apr2026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2000" dirty="0"/>
              <a:t>Misure attivate</a:t>
            </a:r>
            <a:r>
              <a:rPr lang="it-IT" sz="2000" baseline="0" dirty="0"/>
              <a:t> complessivamente, </a:t>
            </a:r>
            <a:r>
              <a:rPr lang="it-IT" sz="2000" dirty="0"/>
              <a:t>suddivise per area di intervento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41754918423381515"/>
          <c:y val="0.30828889966068834"/>
          <c:w val="0.53802238156829818"/>
          <c:h val="0.57772642089152326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90000">
                  <a:alpha val="85000"/>
                </a:srgb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364D-7C4E-A546-E5232D431DCF}"/>
              </c:ext>
            </c:extLst>
          </c:dPt>
          <c:dPt>
            <c:idx val="1"/>
            <c:invertIfNegative val="0"/>
            <c:bubble3D val="0"/>
            <c:spPr>
              <a:solidFill>
                <a:srgbClr val="990000">
                  <a:alpha val="85000"/>
                </a:srgb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364D-7C4E-A546-E5232D431DCF}"/>
              </c:ext>
            </c:extLst>
          </c:dPt>
          <c:dPt>
            <c:idx val="2"/>
            <c:invertIfNegative val="0"/>
            <c:bubble3D val="0"/>
            <c:spPr>
              <a:solidFill>
                <a:srgbClr val="990000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364D-7C4E-A546-E5232D431DC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ABC!$M$2:$M$4</c:f>
              <c:strCache>
                <c:ptCount val="3"/>
                <c:pt idx="0">
                  <c:v>Continuità di carriera per le madri</c:v>
                </c:pt>
                <c:pt idx="1">
                  <c:v>Prevenzione e cura dei bisogni di salute</c:v>
                </c:pt>
                <c:pt idx="2">
                  <c:v>Adattamento di tempi e modi di lavoro</c:v>
                </c:pt>
              </c:strCache>
            </c:strRef>
          </c:cat>
          <c:val>
            <c:numRef>
              <c:f>ABC!$N$2:$N$4</c:f>
              <c:numCache>
                <c:formatCode>General</c:formatCode>
                <c:ptCount val="3"/>
                <c:pt idx="0">
                  <c:v>209</c:v>
                </c:pt>
                <c:pt idx="1">
                  <c:v>165</c:v>
                </c:pt>
                <c:pt idx="2">
                  <c:v>504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64D-7C4E-A546-E5232D431DC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070211600"/>
        <c:axId val="2070212080"/>
      </c:barChart>
      <c:catAx>
        <c:axId val="20702116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70212080"/>
        <c:crosses val="autoZero"/>
        <c:auto val="1"/>
        <c:lblAlgn val="l"/>
        <c:lblOffset val="100"/>
        <c:noMultiLvlLbl val="0"/>
      </c:catAx>
      <c:valAx>
        <c:axId val="207021208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70211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tx2">
          <a:lumMod val="75000"/>
          <a:lumOff val="2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2000" dirty="0"/>
              <a:t>Distribuzione delle imprese aderenti al Codice in base alle dimensioni.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23147345478181311"/>
          <c:y val="0.31558025219063901"/>
          <c:w val="0.72800397763200198"/>
          <c:h val="0.5831086459351803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dimensioni!$A$18:$A$21</c:f>
              <c:strCache>
                <c:ptCount val="4"/>
                <c:pt idx="0">
                  <c:v>Micro-imprese</c:v>
                </c:pt>
                <c:pt idx="1">
                  <c:v>Piccole imprese</c:v>
                </c:pt>
                <c:pt idx="2">
                  <c:v>Medie imprese</c:v>
                </c:pt>
                <c:pt idx="3">
                  <c:v>Grandi imprese</c:v>
                </c:pt>
              </c:strCache>
            </c:strRef>
          </c:cat>
          <c:val>
            <c:numRef>
              <c:f>dimensioni!$B$18:$B$21</c:f>
              <c:numCache>
                <c:formatCode>General</c:formatCode>
                <c:ptCount val="4"/>
                <c:pt idx="0">
                  <c:v>14</c:v>
                </c:pt>
                <c:pt idx="1">
                  <c:v>35</c:v>
                </c:pt>
                <c:pt idx="2">
                  <c:v>45</c:v>
                </c:pt>
                <c:pt idx="3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D1-554C-91AC-B4C4F941D72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070219280"/>
        <c:axId val="2070219760"/>
      </c:barChart>
      <c:catAx>
        <c:axId val="20702192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70219760"/>
        <c:crosses val="autoZero"/>
        <c:auto val="1"/>
        <c:lblAlgn val="ctr"/>
        <c:lblOffset val="100"/>
        <c:noMultiLvlLbl val="0"/>
      </c:catAx>
      <c:valAx>
        <c:axId val="207021976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70219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2000" dirty="0"/>
              <a:t>Distribuzione geografica delle</a:t>
            </a:r>
            <a:r>
              <a:rPr lang="it-IT" sz="2000" baseline="0" dirty="0"/>
              <a:t> </a:t>
            </a:r>
            <a:r>
              <a:rPr lang="it-IT" sz="2000" dirty="0"/>
              <a:t>imprese aderenti </a:t>
            </a:r>
          </a:p>
        </c:rich>
      </c:tx>
      <c:layout>
        <c:manualLayout>
          <c:xMode val="edge"/>
          <c:yMode val="edge"/>
          <c:x val="0.18856746554367537"/>
          <c:y val="3.24074074074074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990000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geogra_aggregata!$Q$7:$Q$9</c:f>
              <c:strCache>
                <c:ptCount val="3"/>
                <c:pt idx="0">
                  <c:v>Italia Settentrionale</c:v>
                </c:pt>
                <c:pt idx="1">
                  <c:v>Italia Centrale</c:v>
                </c:pt>
                <c:pt idx="2">
                  <c:v>Italia Meridionale e isole</c:v>
                </c:pt>
              </c:strCache>
            </c:strRef>
          </c:cat>
          <c:val>
            <c:numRef>
              <c:f>geogra_aggregata!$R$7:$R$9</c:f>
              <c:numCache>
                <c:formatCode>General</c:formatCode>
                <c:ptCount val="3"/>
                <c:pt idx="0">
                  <c:v>86</c:v>
                </c:pt>
                <c:pt idx="1">
                  <c:v>65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A4-F04A-932B-888FC616B9A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070260560"/>
        <c:axId val="2070267280"/>
      </c:barChart>
      <c:catAx>
        <c:axId val="20702605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70267280"/>
        <c:crosses val="autoZero"/>
        <c:auto val="1"/>
        <c:lblAlgn val="ctr"/>
        <c:lblOffset val="100"/>
        <c:noMultiLvlLbl val="0"/>
      </c:catAx>
      <c:valAx>
        <c:axId val="207026728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70260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DB326B-D037-D249-9310-18DF1BC4223F}" type="datetimeFigureOut">
              <a:rPr lang="it-IT" smtClean="0"/>
              <a:t>01/07/26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560F99-BC28-3346-97EE-FB461D6830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1624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560F99-BC28-3346-97EE-FB461D6830C1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4155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560F99-BC28-3346-97EE-FB461D6830C1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39411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560F99-BC28-3346-97EE-FB461D6830C1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9120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560F99-BC28-3346-97EE-FB461D6830C1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3553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560F99-BC28-3346-97EE-FB461D6830C1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46148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560F99-BC28-3346-97EE-FB461D6830C1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16135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560F99-BC28-3346-97EE-FB461D6830C1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0635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elena.macchioni@unibo.it" TargetMode="External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C2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364260"/>
            <a:ext cx="16344900" cy="30333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480"/>
              </a:lnSpc>
            </a:pPr>
            <a:r>
              <a:rPr lang="en-US" sz="7200" cap="all" dirty="0">
                <a:solidFill>
                  <a:srgbClr val="FFFFFF"/>
                </a:solidFill>
                <a:latin typeface="Montserrat Bold" panose="00000800000000000000" charset="0"/>
              </a:rPr>
              <a:t>IL </a:t>
            </a:r>
            <a:r>
              <a:rPr lang="en-US" sz="7200" cap="all" dirty="0" err="1">
                <a:solidFill>
                  <a:srgbClr val="FFFFFF"/>
                </a:solidFill>
                <a:latin typeface="Montserrat Bold" panose="00000800000000000000" charset="0"/>
              </a:rPr>
              <a:t>Codice</a:t>
            </a:r>
            <a:r>
              <a:rPr lang="en-US" sz="7200" cap="all" dirty="0">
                <a:solidFill>
                  <a:srgbClr val="FFFFFF"/>
                </a:solidFill>
                <a:latin typeface="Montserrat Bold" panose="00000800000000000000" charset="0"/>
              </a:rPr>
              <a:t> per le </a:t>
            </a:r>
            <a:r>
              <a:rPr lang="en-US" sz="7200" cap="all" dirty="0" err="1">
                <a:solidFill>
                  <a:srgbClr val="FFFFFF"/>
                </a:solidFill>
                <a:latin typeface="Montserrat Bold" panose="00000800000000000000" charset="0"/>
              </a:rPr>
              <a:t>imprese</a:t>
            </a:r>
            <a:r>
              <a:rPr lang="en-US" sz="7200" cap="all" dirty="0">
                <a:solidFill>
                  <a:srgbClr val="FFFFFF"/>
                </a:solidFill>
                <a:latin typeface="Montserrat Bold" panose="00000800000000000000" charset="0"/>
              </a:rPr>
              <a:t> </a:t>
            </a:r>
          </a:p>
          <a:p>
            <a:pPr>
              <a:lnSpc>
                <a:spcPts val="12480"/>
              </a:lnSpc>
            </a:pPr>
            <a:r>
              <a:rPr lang="en-US" sz="7200" cap="all" dirty="0">
                <a:solidFill>
                  <a:srgbClr val="FFFFFF"/>
                </a:solidFill>
                <a:latin typeface="Montserrat Bold" panose="00000800000000000000" charset="0"/>
              </a:rPr>
              <a:t>in </a:t>
            </a:r>
            <a:r>
              <a:rPr lang="en-US" sz="7200" cap="all" dirty="0" err="1">
                <a:solidFill>
                  <a:srgbClr val="FFFFFF"/>
                </a:solidFill>
                <a:latin typeface="Montserrat Bold" panose="00000800000000000000" charset="0"/>
              </a:rPr>
              <a:t>favore</a:t>
            </a:r>
            <a:r>
              <a:rPr lang="en-US" sz="7200" cap="all" dirty="0">
                <a:solidFill>
                  <a:srgbClr val="FFFFFF"/>
                </a:solidFill>
                <a:latin typeface="Montserrat Bold" panose="00000800000000000000" charset="0"/>
              </a:rPr>
              <a:t> della </a:t>
            </a:r>
            <a:r>
              <a:rPr lang="en-US" sz="7200" cap="all" dirty="0" err="1">
                <a:solidFill>
                  <a:srgbClr val="FFFFFF"/>
                </a:solidFill>
                <a:latin typeface="Montserrat Bold" panose="00000800000000000000" charset="0"/>
              </a:rPr>
              <a:t>maternità</a:t>
            </a:r>
            <a:endParaRPr lang="en-US" sz="7200" cap="all" dirty="0">
              <a:solidFill>
                <a:srgbClr val="FFFFFF"/>
              </a:solidFill>
              <a:latin typeface="Montserrat Bold" panose="00000800000000000000" charset="0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2801600" y="7962900"/>
            <a:ext cx="5223284" cy="1395706"/>
          </a:xfrm>
          <a:custGeom>
            <a:avLst/>
            <a:gdLst/>
            <a:ahLst/>
            <a:cxnLst/>
            <a:rect l="l" t="t" r="r" b="b"/>
            <a:pathLst>
              <a:path w="5223284" h="1395706">
                <a:moveTo>
                  <a:pt x="0" y="0"/>
                </a:moveTo>
                <a:lnTo>
                  <a:pt x="5223284" y="0"/>
                </a:lnTo>
                <a:lnTo>
                  <a:pt x="5223284" y="1395706"/>
                </a:lnTo>
                <a:lnTo>
                  <a:pt x="0" y="13957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47260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EDA74C59-FF2E-827F-CE22-512BB864E7E8}"/>
              </a:ext>
            </a:extLst>
          </p:cNvPr>
          <p:cNvSpPr txBox="1"/>
          <p:nvPr/>
        </p:nvSpPr>
        <p:spPr>
          <a:xfrm>
            <a:off x="805544" y="9358606"/>
            <a:ext cx="17219340" cy="6272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99"/>
              </a:lnSpc>
              <a:spcBef>
                <a:spcPct val="0"/>
              </a:spcBef>
            </a:pPr>
            <a:r>
              <a:rPr lang="en-US" sz="2800" dirty="0">
                <a:solidFill>
                  <a:srgbClr val="002060"/>
                </a:solidFill>
                <a:latin typeface="Montserrat"/>
              </a:rPr>
              <a:t>CNEL, Roma 2 </a:t>
            </a:r>
            <a:r>
              <a:rPr lang="en-US" sz="2800" dirty="0" err="1">
                <a:solidFill>
                  <a:srgbClr val="002060"/>
                </a:solidFill>
                <a:latin typeface="Montserrat"/>
              </a:rPr>
              <a:t>Luglio</a:t>
            </a:r>
            <a:r>
              <a:rPr lang="en-US" sz="2800" dirty="0">
                <a:solidFill>
                  <a:srgbClr val="002060"/>
                </a:solidFill>
                <a:latin typeface="Montserrat"/>
              </a:rPr>
              <a:t> 2026     Elena Macchioni – Alma Mater </a:t>
            </a:r>
            <a:r>
              <a:rPr lang="en-US" sz="2800" dirty="0" err="1">
                <a:solidFill>
                  <a:srgbClr val="002060"/>
                </a:solidFill>
                <a:latin typeface="Montserrat"/>
              </a:rPr>
              <a:t>Studiorum</a:t>
            </a:r>
            <a:r>
              <a:rPr lang="en-US" sz="2800" dirty="0">
                <a:solidFill>
                  <a:srgbClr val="002060"/>
                </a:solidFill>
                <a:latin typeface="Montserrat"/>
              </a:rPr>
              <a:t> Università di Bologna </a:t>
            </a:r>
          </a:p>
        </p:txBody>
      </p:sp>
      <p:pic>
        <p:nvPicPr>
          <p:cNvPr id="7" name="Immagine 6" descr="Immagine che contiene Carattere, logo, Elementi grafici, testo&#10;&#10;Il contenuto generato dall'IA potrebbe non essere corretto.">
            <a:extLst>
              <a:ext uri="{FF2B5EF4-FFF2-40B4-BE49-F238E27FC236}">
                <a16:creationId xmlns:a16="http://schemas.microsoft.com/office/drawing/2014/main" id="{BD885C9E-DD0E-D1D1-E0F4-574525C8EA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68" y="7352753"/>
            <a:ext cx="4648200" cy="1981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5925800" y="9410700"/>
            <a:ext cx="1961458" cy="524118"/>
          </a:xfrm>
          <a:custGeom>
            <a:avLst/>
            <a:gdLst/>
            <a:ahLst/>
            <a:cxnLst/>
            <a:rect l="l" t="t" r="r" b="b"/>
            <a:pathLst>
              <a:path w="1961458" h="524118">
                <a:moveTo>
                  <a:pt x="0" y="0"/>
                </a:moveTo>
                <a:lnTo>
                  <a:pt x="1961459" y="0"/>
                </a:lnTo>
                <a:lnTo>
                  <a:pt x="1961459" y="524119"/>
                </a:lnTo>
                <a:lnTo>
                  <a:pt x="0" y="5241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47260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TextBox 9"/>
          <p:cNvSpPr txBox="1"/>
          <p:nvPr/>
        </p:nvSpPr>
        <p:spPr>
          <a:xfrm>
            <a:off x="533400" y="225108"/>
            <a:ext cx="17353858" cy="24466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940"/>
              </a:lnSpc>
            </a:pPr>
            <a:r>
              <a:rPr lang="en-US" sz="7100" dirty="0">
                <a:solidFill>
                  <a:srgbClr val="002060"/>
                </a:solidFill>
                <a:latin typeface="Montserrat Bold"/>
              </a:rPr>
              <a:t>DONNE, LAVORO e MATERNITÀ: </a:t>
            </a:r>
          </a:p>
          <a:p>
            <a:pPr>
              <a:lnSpc>
                <a:spcPts val="9940"/>
              </a:lnSpc>
            </a:pPr>
            <a:r>
              <a:rPr lang="en-US" sz="7100" dirty="0">
                <a:solidFill>
                  <a:srgbClr val="002060"/>
                </a:solidFill>
                <a:latin typeface="Montserrat Bold"/>
              </a:rPr>
              <a:t>il gap </a:t>
            </a:r>
            <a:r>
              <a:rPr lang="en-US" sz="7100" dirty="0" err="1">
                <a:solidFill>
                  <a:srgbClr val="002060"/>
                </a:solidFill>
                <a:latin typeface="Montserrat Bold"/>
              </a:rPr>
              <a:t>persiste</a:t>
            </a:r>
            <a:r>
              <a:rPr lang="en-US" sz="7100" dirty="0">
                <a:solidFill>
                  <a:srgbClr val="002060"/>
                </a:solidFill>
                <a:latin typeface="Montserrat Bold"/>
              </a:rPr>
              <a:t> </a:t>
            </a: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BE594E06-6140-277E-B472-F47DF5851023}"/>
              </a:ext>
            </a:extLst>
          </p:cNvPr>
          <p:cNvSpPr/>
          <p:nvPr/>
        </p:nvSpPr>
        <p:spPr>
          <a:xfrm flipV="1">
            <a:off x="400742" y="9709126"/>
            <a:ext cx="11921954" cy="117824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DBCDEC30-1C53-68F1-0AEA-71E4E9D7792B}"/>
              </a:ext>
            </a:extLst>
          </p:cNvPr>
          <p:cNvSpPr/>
          <p:nvPr/>
        </p:nvSpPr>
        <p:spPr>
          <a:xfrm flipV="1">
            <a:off x="12627496" y="9709126"/>
            <a:ext cx="936104" cy="124197"/>
          </a:xfrm>
          <a:prstGeom prst="roundRect">
            <a:avLst/>
          </a:prstGeom>
          <a:solidFill>
            <a:srgbClr val="0EC8B2"/>
          </a:solidFill>
          <a:ln>
            <a:solidFill>
              <a:srgbClr val="0EC8B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1A2C047B-0545-E449-99D3-5A0FE4F65F3B}"/>
              </a:ext>
            </a:extLst>
          </p:cNvPr>
          <p:cNvSpPr/>
          <p:nvPr/>
        </p:nvSpPr>
        <p:spPr>
          <a:xfrm>
            <a:off x="13868400" y="9709126"/>
            <a:ext cx="1676400" cy="100894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0C1D0041-B84A-39C2-0168-DDC7A0D7DF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9756276"/>
              </p:ext>
            </p:extLst>
          </p:nvPr>
        </p:nvGraphicFramePr>
        <p:xfrm>
          <a:off x="914400" y="3086100"/>
          <a:ext cx="16298814" cy="5714999"/>
        </p:xfrm>
        <a:graphic>
          <a:graphicData uri="http://schemas.openxmlformats.org/drawingml/2006/table">
            <a:tbl>
              <a:tblPr/>
              <a:tblGrid>
                <a:gridCol w="5432938">
                  <a:extLst>
                    <a:ext uri="{9D8B030D-6E8A-4147-A177-3AD203B41FA5}">
                      <a16:colId xmlns:a16="http://schemas.microsoft.com/office/drawing/2014/main" val="3926294191"/>
                    </a:ext>
                  </a:extLst>
                </a:gridCol>
                <a:gridCol w="5432938">
                  <a:extLst>
                    <a:ext uri="{9D8B030D-6E8A-4147-A177-3AD203B41FA5}">
                      <a16:colId xmlns:a16="http://schemas.microsoft.com/office/drawing/2014/main" val="384520967"/>
                    </a:ext>
                  </a:extLst>
                </a:gridCol>
                <a:gridCol w="5432938">
                  <a:extLst>
                    <a:ext uri="{9D8B030D-6E8A-4147-A177-3AD203B41FA5}">
                      <a16:colId xmlns:a16="http://schemas.microsoft.com/office/drawing/2014/main" val="2089404296"/>
                    </a:ext>
                  </a:extLst>
                </a:gridCol>
              </a:tblGrid>
              <a:tr h="134761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3600" b="1" dirty="0">
                          <a:solidFill>
                            <a:schemeClr val="tx2"/>
                          </a:solidFill>
                          <a:effectLst/>
                        </a:rPr>
                        <a:t>Glass Ceiling</a:t>
                      </a:r>
                      <a:endParaRPr lang="it-IT" sz="3600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3600" b="1" dirty="0" err="1">
                          <a:solidFill>
                            <a:schemeClr val="tx2"/>
                          </a:solidFill>
                          <a:effectLst/>
                        </a:rPr>
                        <a:t>Sticky</a:t>
                      </a:r>
                      <a:r>
                        <a:rPr lang="it-IT" sz="3600" b="1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it-IT" sz="3600" b="1" dirty="0" err="1">
                          <a:solidFill>
                            <a:schemeClr val="tx2"/>
                          </a:solidFill>
                          <a:effectLst/>
                        </a:rPr>
                        <a:t>Floor</a:t>
                      </a:r>
                      <a:endParaRPr lang="it-IT" sz="3600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3600" b="1" dirty="0" err="1">
                          <a:solidFill>
                            <a:schemeClr val="tx2"/>
                          </a:solidFill>
                          <a:effectLst/>
                        </a:rPr>
                        <a:t>Maternal</a:t>
                      </a:r>
                      <a:r>
                        <a:rPr lang="it-IT" sz="3600" b="1" dirty="0">
                          <a:solidFill>
                            <a:schemeClr val="tx2"/>
                          </a:solidFill>
                          <a:effectLst/>
                        </a:rPr>
                        <a:t> Wall e </a:t>
                      </a:r>
                    </a:p>
                    <a:p>
                      <a:pPr algn="ctr">
                        <a:buNone/>
                      </a:pPr>
                      <a:r>
                        <a:rPr lang="it-IT" sz="3600" b="1" dirty="0">
                          <a:solidFill>
                            <a:schemeClr val="tx2"/>
                          </a:solidFill>
                          <a:effectLst/>
                        </a:rPr>
                        <a:t>Child Penalty</a:t>
                      </a:r>
                      <a:endParaRPr lang="it-IT" sz="3600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7049112"/>
                  </a:ext>
                </a:extLst>
              </a:tr>
              <a:tr h="119889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3600" dirty="0">
                          <a:solidFill>
                            <a:schemeClr val="accent5"/>
                          </a:solidFill>
                          <a:effectLst/>
                        </a:rPr>
                        <a:t>Leadership</a:t>
                      </a: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3600" dirty="0">
                          <a:solidFill>
                            <a:schemeClr val="accent5"/>
                          </a:solidFill>
                          <a:effectLst/>
                        </a:rPr>
                        <a:t>Precarietà</a:t>
                      </a: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3600" dirty="0">
                          <a:solidFill>
                            <a:schemeClr val="accent5"/>
                          </a:solidFill>
                          <a:effectLst/>
                        </a:rPr>
                        <a:t>Maternità</a:t>
                      </a: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9113394"/>
                  </a:ext>
                </a:extLst>
              </a:tr>
              <a:tr h="119889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3600" dirty="0">
                          <a:solidFill>
                            <a:schemeClr val="accent5"/>
                          </a:solidFill>
                          <a:effectLst/>
                        </a:rPr>
                        <a:t>Accesso limitato</a:t>
                      </a: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3600" dirty="0">
                          <a:solidFill>
                            <a:schemeClr val="accent5"/>
                          </a:solidFill>
                          <a:effectLst/>
                        </a:rPr>
                        <a:t>Segregazione</a:t>
                      </a: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3600" dirty="0">
                          <a:solidFill>
                            <a:schemeClr val="accent5"/>
                          </a:solidFill>
                          <a:effectLst/>
                        </a:rPr>
                        <a:t>Carriere interrotte</a:t>
                      </a: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6891792"/>
                  </a:ext>
                </a:extLst>
              </a:tr>
              <a:tr h="196960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3600" dirty="0">
                          <a:solidFill>
                            <a:schemeClr val="accent5"/>
                          </a:solidFill>
                          <a:effectLst/>
                        </a:rPr>
                        <a:t>Disuguaglianza verticale</a:t>
                      </a: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3600" dirty="0">
                          <a:solidFill>
                            <a:schemeClr val="accent5"/>
                          </a:solidFill>
                          <a:effectLst/>
                        </a:rPr>
                        <a:t>Disuguaglianza orizzontale</a:t>
                      </a: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3600" dirty="0">
                          <a:solidFill>
                            <a:schemeClr val="accent5"/>
                          </a:solidFill>
                          <a:effectLst/>
                        </a:rPr>
                        <a:t>Disuguaglianza lungo </a:t>
                      </a:r>
                    </a:p>
                    <a:p>
                      <a:pPr algn="ctr">
                        <a:buNone/>
                      </a:pPr>
                      <a:r>
                        <a:rPr lang="it-IT" sz="3600" dirty="0">
                          <a:solidFill>
                            <a:schemeClr val="accent5"/>
                          </a:solidFill>
                          <a:effectLst/>
                        </a:rPr>
                        <a:t>il corso di vita</a:t>
                      </a: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0291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7993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27906-F21F-EEB9-51B0-AFE406AAF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F3F5B815-81EE-5A6D-FA10-565D1CCE1BE3}"/>
              </a:ext>
            </a:extLst>
          </p:cNvPr>
          <p:cNvSpPr/>
          <p:nvPr/>
        </p:nvSpPr>
        <p:spPr>
          <a:xfrm>
            <a:off x="15925800" y="9410700"/>
            <a:ext cx="1961458" cy="524118"/>
          </a:xfrm>
          <a:custGeom>
            <a:avLst/>
            <a:gdLst/>
            <a:ahLst/>
            <a:cxnLst/>
            <a:rect l="l" t="t" r="r" b="b"/>
            <a:pathLst>
              <a:path w="1961458" h="524118">
                <a:moveTo>
                  <a:pt x="0" y="0"/>
                </a:moveTo>
                <a:lnTo>
                  <a:pt x="1961459" y="0"/>
                </a:lnTo>
                <a:lnTo>
                  <a:pt x="1961459" y="524119"/>
                </a:lnTo>
                <a:lnTo>
                  <a:pt x="0" y="5241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47260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BEB85A60-0E14-E3B2-8B07-37A2BC2DBF8E}"/>
              </a:ext>
            </a:extLst>
          </p:cNvPr>
          <p:cNvSpPr txBox="1"/>
          <p:nvPr/>
        </p:nvSpPr>
        <p:spPr>
          <a:xfrm>
            <a:off x="533400" y="225108"/>
            <a:ext cx="17353858" cy="24466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940"/>
              </a:lnSpc>
            </a:pPr>
            <a:r>
              <a:rPr lang="en-US" sz="7100" dirty="0">
                <a:solidFill>
                  <a:srgbClr val="002060"/>
                </a:solidFill>
                <a:latin typeface="Montserrat Bold"/>
              </a:rPr>
              <a:t>DONNE, LAVORO e MATERNITÀ: </a:t>
            </a:r>
          </a:p>
          <a:p>
            <a:pPr>
              <a:lnSpc>
                <a:spcPts val="9940"/>
              </a:lnSpc>
            </a:pPr>
            <a:r>
              <a:rPr lang="en-US" sz="7100" dirty="0">
                <a:solidFill>
                  <a:srgbClr val="002060"/>
                </a:solidFill>
                <a:latin typeface="Montserrat Bold"/>
              </a:rPr>
              <a:t>lo </a:t>
            </a:r>
            <a:r>
              <a:rPr lang="en-US" sz="7100" dirty="0" err="1">
                <a:solidFill>
                  <a:srgbClr val="002060"/>
                </a:solidFill>
                <a:latin typeface="Montserrat Bold"/>
              </a:rPr>
              <a:t>strumento</a:t>
            </a:r>
            <a:endParaRPr lang="en-US" sz="7100" dirty="0">
              <a:solidFill>
                <a:srgbClr val="002060"/>
              </a:solidFill>
              <a:latin typeface="Montserrat Bold"/>
            </a:endParaRP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958525E7-2E07-D53E-D3B0-3564555BB445}"/>
              </a:ext>
            </a:extLst>
          </p:cNvPr>
          <p:cNvSpPr/>
          <p:nvPr/>
        </p:nvSpPr>
        <p:spPr>
          <a:xfrm flipV="1">
            <a:off x="400742" y="9709126"/>
            <a:ext cx="11921954" cy="117824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48E3D3EF-A7B4-7AE3-07E5-7644F0D0020B}"/>
              </a:ext>
            </a:extLst>
          </p:cNvPr>
          <p:cNvSpPr/>
          <p:nvPr/>
        </p:nvSpPr>
        <p:spPr>
          <a:xfrm flipV="1">
            <a:off x="12627496" y="9709126"/>
            <a:ext cx="936104" cy="124197"/>
          </a:xfrm>
          <a:prstGeom prst="roundRect">
            <a:avLst/>
          </a:prstGeom>
          <a:solidFill>
            <a:srgbClr val="0EC8B2"/>
          </a:solidFill>
          <a:ln>
            <a:solidFill>
              <a:srgbClr val="0EC8B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A5F08F49-9580-33C0-C368-1CB97C823E69}"/>
              </a:ext>
            </a:extLst>
          </p:cNvPr>
          <p:cNvSpPr/>
          <p:nvPr/>
        </p:nvSpPr>
        <p:spPr>
          <a:xfrm>
            <a:off x="13868400" y="9709126"/>
            <a:ext cx="1676400" cy="100894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A5D7D23-A428-7237-E5CC-D229DEE9BA9F}"/>
              </a:ext>
            </a:extLst>
          </p:cNvPr>
          <p:cNvSpPr txBox="1"/>
          <p:nvPr/>
        </p:nvSpPr>
        <p:spPr>
          <a:xfrm>
            <a:off x="533400" y="3009900"/>
            <a:ext cx="6477000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 rtl="0" fontAlgn="base">
              <a:buFont typeface="Wingdings" pitchFamily="2" charset="2"/>
              <a:buChar char="§"/>
            </a:pPr>
            <a:r>
              <a:rPr lang="it-IT" sz="3600" dirty="0">
                <a:solidFill>
                  <a:srgbClr val="000000"/>
                </a:solidFill>
              </a:rPr>
              <a:t>Lancio: 7 N</a:t>
            </a:r>
            <a:r>
              <a:rPr lang="it-IT" sz="3600" b="0" i="0" u="none" strike="noStrike" dirty="0">
                <a:solidFill>
                  <a:srgbClr val="000000"/>
                </a:solidFill>
                <a:effectLst/>
              </a:rPr>
              <a:t>ovembre 2023, Ministro Eugenia Roccella</a:t>
            </a:r>
          </a:p>
          <a:p>
            <a:pPr algn="l" rtl="0" fontAlgn="base"/>
            <a:endParaRPr lang="en-US" sz="800" b="0" i="0" dirty="0">
              <a:solidFill>
                <a:srgbClr val="000000"/>
              </a:solidFill>
              <a:effectLst/>
            </a:endParaRPr>
          </a:p>
          <a:p>
            <a:pPr marL="571500" indent="-571500" algn="l" rtl="0" fontAlgn="base">
              <a:buFont typeface="Wingdings" pitchFamily="2" charset="2"/>
              <a:buChar char="§"/>
            </a:pPr>
            <a:endParaRPr lang="en-US" sz="800" b="0" i="0" dirty="0">
              <a:solidFill>
                <a:srgbClr val="000000"/>
              </a:solidFill>
              <a:effectLst/>
            </a:endParaRPr>
          </a:p>
          <a:p>
            <a:pPr marL="571500" indent="-571500" algn="l" rtl="0" fontAlgn="base">
              <a:buFont typeface="Wingdings" pitchFamily="2" charset="2"/>
              <a:buChar char="§"/>
            </a:pPr>
            <a:r>
              <a:rPr lang="it-IT" sz="3600" b="0" i="0" u="none" strike="noStrike" dirty="0">
                <a:solidFill>
                  <a:srgbClr val="000000"/>
                </a:solidFill>
                <a:effectLst/>
              </a:rPr>
              <a:t>Adesione volontaria delle imprese</a:t>
            </a:r>
            <a:r>
              <a:rPr lang="en-US" sz="3600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marL="571500" indent="-571500" algn="l" rtl="0" fontAlgn="base">
              <a:buFont typeface="Wingdings" pitchFamily="2" charset="2"/>
              <a:buChar char="§"/>
            </a:pPr>
            <a:endParaRPr lang="en-US" sz="800" b="0" i="0" dirty="0">
              <a:solidFill>
                <a:srgbClr val="000000"/>
              </a:solidFill>
              <a:effectLst/>
            </a:endParaRPr>
          </a:p>
          <a:p>
            <a:pPr marL="571500" indent="-571500" algn="l" rtl="0" fontAlgn="base">
              <a:buFont typeface="Wingdings" pitchFamily="2" charset="2"/>
              <a:buChar char="§"/>
            </a:pPr>
            <a:endParaRPr lang="en-US" sz="800" b="0" i="0" dirty="0">
              <a:solidFill>
                <a:srgbClr val="000000"/>
              </a:solidFill>
              <a:effectLst/>
            </a:endParaRPr>
          </a:p>
          <a:p>
            <a:pPr marL="571500" indent="-571500" algn="l" rtl="0" fontAlgn="base">
              <a:buFont typeface="Wingdings" pitchFamily="2" charset="2"/>
              <a:buChar char="§"/>
            </a:pPr>
            <a:r>
              <a:rPr lang="it-IT" sz="3600" b="0" i="0" u="none" strike="noStrike" dirty="0">
                <a:solidFill>
                  <a:srgbClr val="000000"/>
                </a:solidFill>
                <a:effectLst/>
              </a:rPr>
              <a:t>Elenco delle lettere di adesione sul sito del DPO</a:t>
            </a:r>
            <a:endParaRPr lang="en-US" sz="3600" b="0" i="0" dirty="0">
              <a:solidFill>
                <a:srgbClr val="000000"/>
              </a:solidFill>
              <a:effectLst/>
            </a:endParaRPr>
          </a:p>
          <a:p>
            <a:pPr algn="l" rtl="0" fontAlgn="base"/>
            <a:endParaRPr lang="it-IT" sz="28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Immagine 11" descr="Immagine che contiene testo, schermata, Carattere, numero&#10;&#10;Il contenuto generato dall'IA potrebbe non essere corretto.">
            <a:extLst>
              <a:ext uri="{FF2B5EF4-FFF2-40B4-BE49-F238E27FC236}">
                <a16:creationId xmlns:a16="http://schemas.microsoft.com/office/drawing/2014/main" id="{264C787A-B6AF-28D1-3B88-B8018604C2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7039" y="1812288"/>
            <a:ext cx="5085658" cy="3331212"/>
          </a:xfrm>
          <a:prstGeom prst="rect">
            <a:avLst/>
          </a:prstGeom>
        </p:spPr>
      </p:pic>
      <p:pic>
        <p:nvPicPr>
          <p:cNvPr id="13" name="Immagine 12" descr="Immagine che contiene testo, schermata, Carattere&#10;&#10;Il contenuto generato dall'IA potrebbe non essere corretto.">
            <a:extLst>
              <a:ext uri="{FF2B5EF4-FFF2-40B4-BE49-F238E27FC236}">
                <a16:creationId xmlns:a16="http://schemas.microsoft.com/office/drawing/2014/main" id="{AAD4228D-04CA-F9CE-79A9-38574AC83C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0144" y="5633998"/>
            <a:ext cx="5085657" cy="3073355"/>
          </a:xfrm>
          <a:prstGeom prst="rect">
            <a:avLst/>
          </a:prstGeom>
        </p:spPr>
      </p:pic>
      <p:pic>
        <p:nvPicPr>
          <p:cNvPr id="14" name="Immagine 13" descr="Immagine che contiene testo, schermata, Carattere, numero&#10;&#10;Il contenuto generato dall'IA potrebbe non essere corretto.">
            <a:extLst>
              <a:ext uri="{FF2B5EF4-FFF2-40B4-BE49-F238E27FC236}">
                <a16:creationId xmlns:a16="http://schemas.microsoft.com/office/drawing/2014/main" id="{BB740D72-AF7B-C5CE-7F0C-BFDCE5884D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01600" y="2772697"/>
            <a:ext cx="5085658" cy="4047203"/>
          </a:xfrm>
          <a:prstGeom prst="rect">
            <a:avLst/>
          </a:prstGeom>
        </p:spPr>
      </p:pic>
      <p:pic>
        <p:nvPicPr>
          <p:cNvPr id="15" name="Immagine 14" descr="Immagine che contiene Carattere, logo, Elementi grafici, testo&#10;&#10;Il contenuto generato dall'IA potrebbe non essere corretto.">
            <a:extLst>
              <a:ext uri="{FF2B5EF4-FFF2-40B4-BE49-F238E27FC236}">
                <a16:creationId xmlns:a16="http://schemas.microsoft.com/office/drawing/2014/main" id="{476AA43C-7068-F30C-009B-3B0A85D31A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7355253"/>
            <a:ext cx="46482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466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C89DA-306E-7266-DC0F-6A68EA7D0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89E39DFC-C056-6199-8752-8BD59DEC8418}"/>
              </a:ext>
            </a:extLst>
          </p:cNvPr>
          <p:cNvSpPr/>
          <p:nvPr/>
        </p:nvSpPr>
        <p:spPr>
          <a:xfrm>
            <a:off x="15925800" y="9410700"/>
            <a:ext cx="1961458" cy="524118"/>
          </a:xfrm>
          <a:custGeom>
            <a:avLst/>
            <a:gdLst/>
            <a:ahLst/>
            <a:cxnLst/>
            <a:rect l="l" t="t" r="r" b="b"/>
            <a:pathLst>
              <a:path w="1961458" h="524118">
                <a:moveTo>
                  <a:pt x="0" y="0"/>
                </a:moveTo>
                <a:lnTo>
                  <a:pt x="1961459" y="0"/>
                </a:lnTo>
                <a:lnTo>
                  <a:pt x="1961459" y="524119"/>
                </a:lnTo>
                <a:lnTo>
                  <a:pt x="0" y="5241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47260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FCB9A5A0-2FBF-3EB4-617D-F87E3C6E0764}"/>
              </a:ext>
            </a:extLst>
          </p:cNvPr>
          <p:cNvSpPr txBox="1"/>
          <p:nvPr/>
        </p:nvSpPr>
        <p:spPr>
          <a:xfrm>
            <a:off x="533400" y="225108"/>
            <a:ext cx="17353858" cy="24466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940"/>
              </a:lnSpc>
            </a:pPr>
            <a:r>
              <a:rPr lang="en-US" sz="7100" dirty="0">
                <a:solidFill>
                  <a:srgbClr val="002060"/>
                </a:solidFill>
                <a:latin typeface="Montserrat Bold"/>
              </a:rPr>
              <a:t>DONNE, LAVORO e MATERNITÀ: </a:t>
            </a:r>
          </a:p>
          <a:p>
            <a:pPr>
              <a:lnSpc>
                <a:spcPts val="9940"/>
              </a:lnSpc>
            </a:pPr>
            <a:r>
              <a:rPr lang="en-US" sz="7100" dirty="0" err="1">
                <a:solidFill>
                  <a:srgbClr val="002060"/>
                </a:solidFill>
                <a:latin typeface="Montserrat Bold"/>
              </a:rPr>
              <a:t>l’analisi</a:t>
            </a:r>
            <a:endParaRPr lang="en-US" sz="7100" dirty="0">
              <a:solidFill>
                <a:srgbClr val="002060"/>
              </a:solidFill>
              <a:latin typeface="Montserrat Bold"/>
            </a:endParaRP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927C7D5A-7F95-59C7-46AB-BC8654466D1F}"/>
              </a:ext>
            </a:extLst>
          </p:cNvPr>
          <p:cNvSpPr/>
          <p:nvPr/>
        </p:nvSpPr>
        <p:spPr>
          <a:xfrm flipV="1">
            <a:off x="400742" y="9709126"/>
            <a:ext cx="11921954" cy="117824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C9092EF8-57ED-E27E-64D5-2754B104E221}"/>
              </a:ext>
            </a:extLst>
          </p:cNvPr>
          <p:cNvSpPr/>
          <p:nvPr/>
        </p:nvSpPr>
        <p:spPr>
          <a:xfrm flipV="1">
            <a:off x="12627496" y="9709126"/>
            <a:ext cx="936104" cy="124197"/>
          </a:xfrm>
          <a:prstGeom prst="roundRect">
            <a:avLst/>
          </a:prstGeom>
          <a:solidFill>
            <a:srgbClr val="0EC8B2"/>
          </a:solidFill>
          <a:ln>
            <a:solidFill>
              <a:srgbClr val="0EC8B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8ADB684D-7CA8-0501-490A-D68F80A084F0}"/>
              </a:ext>
            </a:extLst>
          </p:cNvPr>
          <p:cNvSpPr/>
          <p:nvPr/>
        </p:nvSpPr>
        <p:spPr>
          <a:xfrm>
            <a:off x="13868400" y="9709126"/>
            <a:ext cx="1676400" cy="100894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7CF0513-B8CB-D989-EF38-5CB044E86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9565" y="3009900"/>
            <a:ext cx="4040188" cy="644176"/>
          </a:xfrm>
        </p:spPr>
        <p:txBody>
          <a:bodyPr>
            <a:normAutofit/>
          </a:bodyPr>
          <a:lstStyle/>
          <a:p>
            <a:pPr algn="ctr"/>
            <a:r>
              <a:rPr lang="it-IT" sz="2800" dirty="0">
                <a:solidFill>
                  <a:schemeClr val="tx2"/>
                </a:solidFill>
              </a:rPr>
              <a:t>Area geografica</a:t>
            </a:r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A7095822-0BD2-7C82-EDBB-D370CDE0C5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61719" y="2725840"/>
            <a:ext cx="5371132" cy="928236"/>
          </a:xfrm>
        </p:spPr>
        <p:txBody>
          <a:bodyPr>
            <a:normAutofit/>
          </a:bodyPr>
          <a:lstStyle/>
          <a:p>
            <a:pPr algn="ctr"/>
            <a:r>
              <a:rPr lang="it-IT" sz="2800" dirty="0">
                <a:solidFill>
                  <a:schemeClr val="tx2"/>
                </a:solidFill>
              </a:rPr>
              <a:t>Dimensioni impresa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97CE027F-8C34-9FD2-7CA7-190725C2A75B}"/>
              </a:ext>
            </a:extLst>
          </p:cNvPr>
          <p:cNvSpPr txBox="1"/>
          <p:nvPr/>
        </p:nvSpPr>
        <p:spPr>
          <a:xfrm>
            <a:off x="12919932" y="3070796"/>
            <a:ext cx="4368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tx2"/>
                </a:solidFill>
              </a:rPr>
              <a:t>Misure attivate</a:t>
            </a:r>
          </a:p>
        </p:txBody>
      </p:sp>
      <p:graphicFrame>
        <p:nvGraphicFramePr>
          <p:cNvPr id="25" name="Grafico 24">
            <a:extLst>
              <a:ext uri="{FF2B5EF4-FFF2-40B4-BE49-F238E27FC236}">
                <a16:creationId xmlns:a16="http://schemas.microsoft.com/office/drawing/2014/main" id="{CBEEB0BC-3539-BEA1-6B3E-15075BD84A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493924"/>
              </p:ext>
            </p:extLst>
          </p:nvPr>
        </p:nvGraphicFramePr>
        <p:xfrm>
          <a:off x="12021033" y="4563393"/>
          <a:ext cx="5371133" cy="34510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6" name="Grafico 25">
            <a:extLst>
              <a:ext uri="{FF2B5EF4-FFF2-40B4-BE49-F238E27FC236}">
                <a16:creationId xmlns:a16="http://schemas.microsoft.com/office/drawing/2014/main" id="{895563C0-7E0E-AFF7-3CF5-0C186DD4B0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293152"/>
              </p:ext>
            </p:extLst>
          </p:nvPr>
        </p:nvGraphicFramePr>
        <p:xfrm>
          <a:off x="6370684" y="4570429"/>
          <a:ext cx="5371132" cy="34510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9" name="Grafico 28">
            <a:extLst>
              <a:ext uri="{FF2B5EF4-FFF2-40B4-BE49-F238E27FC236}">
                <a16:creationId xmlns:a16="http://schemas.microsoft.com/office/drawing/2014/main" id="{BB3E9B5C-E329-9C22-3948-B6E87FECBD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6192612"/>
              </p:ext>
            </p:extLst>
          </p:nvPr>
        </p:nvGraphicFramePr>
        <p:xfrm>
          <a:off x="533400" y="4570429"/>
          <a:ext cx="5616102" cy="34510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C64FB0B7-6CD3-984C-BA2B-67CCC50B80A0}"/>
              </a:ext>
            </a:extLst>
          </p:cNvPr>
          <p:cNvSpPr txBox="1"/>
          <p:nvPr/>
        </p:nvSpPr>
        <p:spPr>
          <a:xfrm>
            <a:off x="533399" y="8803341"/>
            <a:ext cx="16755035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ts val="1950"/>
              </a:lnSpc>
            </a:pPr>
            <a:r>
              <a:rPr lang="it-IT" sz="2000" i="1" dirty="0">
                <a:solidFill>
                  <a:srgbClr val="000000"/>
                </a:solidFill>
              </a:rPr>
              <a:t>Fonte</a:t>
            </a:r>
            <a:r>
              <a:rPr lang="it-IT" sz="2000" dirty="0">
                <a:solidFill>
                  <a:srgbClr val="000000"/>
                </a:solidFill>
              </a:rPr>
              <a:t>: Database nostro, 163 imprese aderenti al 6 novembre 2025 </a:t>
            </a:r>
            <a:r>
              <a:rPr lang="en-US" sz="2000" dirty="0">
                <a:solidFill>
                  <a:srgbClr val="000000"/>
                </a:solidFill>
              </a:rPr>
              <a:t>​</a:t>
            </a:r>
          </a:p>
          <a:p>
            <a:pPr fontAlgn="base">
              <a:lnSpc>
                <a:spcPts val="1950"/>
              </a:lnSpc>
            </a:pPr>
            <a:r>
              <a:rPr lang="it-IT" sz="2000" dirty="0">
                <a:solidFill>
                  <a:srgbClr val="000000"/>
                </a:solidFill>
              </a:rPr>
              <a:t>(160 analizzate)</a:t>
            </a:r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277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78849-CDB0-4B04-5594-BA97E56E6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69D0908F-2DAE-E045-D42D-5AFCEB1654C1}"/>
              </a:ext>
            </a:extLst>
          </p:cNvPr>
          <p:cNvSpPr/>
          <p:nvPr/>
        </p:nvSpPr>
        <p:spPr>
          <a:xfrm>
            <a:off x="15925800" y="9410700"/>
            <a:ext cx="1961458" cy="524118"/>
          </a:xfrm>
          <a:custGeom>
            <a:avLst/>
            <a:gdLst/>
            <a:ahLst/>
            <a:cxnLst/>
            <a:rect l="l" t="t" r="r" b="b"/>
            <a:pathLst>
              <a:path w="1961458" h="524118">
                <a:moveTo>
                  <a:pt x="0" y="0"/>
                </a:moveTo>
                <a:lnTo>
                  <a:pt x="1961459" y="0"/>
                </a:lnTo>
                <a:lnTo>
                  <a:pt x="1961459" y="524119"/>
                </a:lnTo>
                <a:lnTo>
                  <a:pt x="0" y="5241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47260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450C00E2-85DC-D9E9-13AB-0980207E9273}"/>
              </a:ext>
            </a:extLst>
          </p:cNvPr>
          <p:cNvSpPr txBox="1"/>
          <p:nvPr/>
        </p:nvSpPr>
        <p:spPr>
          <a:xfrm>
            <a:off x="533400" y="225108"/>
            <a:ext cx="17353858" cy="24466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940"/>
              </a:lnSpc>
            </a:pPr>
            <a:r>
              <a:rPr lang="en-US" sz="7100" dirty="0">
                <a:solidFill>
                  <a:srgbClr val="002060"/>
                </a:solidFill>
                <a:latin typeface="Montserrat Bold"/>
              </a:rPr>
              <a:t>WELFARE di CONVENIENZA </a:t>
            </a:r>
            <a:r>
              <a:rPr lang="en-US" sz="7100" i="1" dirty="0">
                <a:solidFill>
                  <a:srgbClr val="002060"/>
                </a:solidFill>
                <a:latin typeface="Montserrat Bold"/>
              </a:rPr>
              <a:t>vs</a:t>
            </a:r>
            <a:r>
              <a:rPr lang="en-US" sz="7100" dirty="0">
                <a:solidFill>
                  <a:srgbClr val="002060"/>
                </a:solidFill>
                <a:latin typeface="Montserrat Bold"/>
              </a:rPr>
              <a:t>. WELFARE DI CONVINZIONE</a:t>
            </a: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F2CE8979-65EE-1C04-1F67-6DF98D84C220}"/>
              </a:ext>
            </a:extLst>
          </p:cNvPr>
          <p:cNvSpPr/>
          <p:nvPr/>
        </p:nvSpPr>
        <p:spPr>
          <a:xfrm flipV="1">
            <a:off x="400742" y="9709126"/>
            <a:ext cx="11921954" cy="117824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F46A2F8C-D7D8-C410-CBFC-1B9E2AB2B054}"/>
              </a:ext>
            </a:extLst>
          </p:cNvPr>
          <p:cNvSpPr/>
          <p:nvPr/>
        </p:nvSpPr>
        <p:spPr>
          <a:xfrm flipV="1">
            <a:off x="12627496" y="9709126"/>
            <a:ext cx="936104" cy="124197"/>
          </a:xfrm>
          <a:prstGeom prst="roundRect">
            <a:avLst/>
          </a:prstGeom>
          <a:solidFill>
            <a:srgbClr val="0EC8B2"/>
          </a:solidFill>
          <a:ln>
            <a:solidFill>
              <a:srgbClr val="0EC8B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15D934AF-70EC-A9C6-04FB-1A555592D492}"/>
              </a:ext>
            </a:extLst>
          </p:cNvPr>
          <p:cNvSpPr/>
          <p:nvPr/>
        </p:nvSpPr>
        <p:spPr>
          <a:xfrm>
            <a:off x="13868400" y="9709126"/>
            <a:ext cx="1676400" cy="100894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798B3931-95FF-7D13-09B9-7B10013289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7744778"/>
              </p:ext>
            </p:extLst>
          </p:nvPr>
        </p:nvGraphicFramePr>
        <p:xfrm>
          <a:off x="1562099" y="3086100"/>
          <a:ext cx="15163802" cy="5827670"/>
        </p:xfrm>
        <a:graphic>
          <a:graphicData uri="http://schemas.openxmlformats.org/drawingml/2006/table">
            <a:tbl>
              <a:tblPr/>
              <a:tblGrid>
                <a:gridCol w="7581901">
                  <a:extLst>
                    <a:ext uri="{9D8B030D-6E8A-4147-A177-3AD203B41FA5}">
                      <a16:colId xmlns:a16="http://schemas.microsoft.com/office/drawing/2014/main" val="2949989486"/>
                    </a:ext>
                  </a:extLst>
                </a:gridCol>
                <a:gridCol w="7581901">
                  <a:extLst>
                    <a:ext uri="{9D8B030D-6E8A-4147-A177-3AD203B41FA5}">
                      <a16:colId xmlns:a16="http://schemas.microsoft.com/office/drawing/2014/main" val="1497616803"/>
                    </a:ext>
                  </a:extLst>
                </a:gridCol>
              </a:tblGrid>
              <a:tr h="116553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3200" b="1" dirty="0">
                          <a:solidFill>
                            <a:schemeClr val="tx2"/>
                          </a:solidFill>
                          <a:effectLst/>
                        </a:rPr>
                        <a:t>WELFARE DI CONVENIENZA</a:t>
                      </a:r>
                      <a:endParaRPr lang="it-IT" sz="3200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3200" b="1" dirty="0">
                          <a:solidFill>
                            <a:schemeClr val="tx2"/>
                          </a:solidFill>
                          <a:effectLst/>
                        </a:rPr>
                        <a:t>WELFARE DI CONVINZIONE</a:t>
                      </a:r>
                      <a:endParaRPr lang="it-IT" sz="3200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8934241"/>
                  </a:ext>
                </a:extLst>
              </a:tr>
              <a:tr h="116553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3200" dirty="0">
                          <a:solidFill>
                            <a:schemeClr val="tx2"/>
                          </a:solidFill>
                          <a:effectLst/>
                        </a:rPr>
                        <a:t>Incentivi</a:t>
                      </a: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3200" dirty="0">
                          <a:solidFill>
                            <a:schemeClr val="tx2"/>
                          </a:solidFill>
                          <a:effectLst/>
                        </a:rPr>
                        <a:t>Responsabilità</a:t>
                      </a: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6246175"/>
                  </a:ext>
                </a:extLst>
              </a:tr>
              <a:tr h="116553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3200" dirty="0">
                          <a:solidFill>
                            <a:schemeClr val="tx2"/>
                          </a:solidFill>
                          <a:effectLst/>
                        </a:rPr>
                        <a:t>Conformità</a:t>
                      </a: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3200" dirty="0">
                          <a:solidFill>
                            <a:schemeClr val="tx2"/>
                          </a:solidFill>
                          <a:effectLst/>
                        </a:rPr>
                        <a:t>Cultura</a:t>
                      </a: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4747644"/>
                  </a:ext>
                </a:extLst>
              </a:tr>
              <a:tr h="116553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3200">
                          <a:solidFill>
                            <a:schemeClr val="tx2"/>
                          </a:solidFill>
                          <a:effectLst/>
                        </a:rPr>
                        <a:t>Adattamento</a:t>
                      </a: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3200" dirty="0">
                          <a:solidFill>
                            <a:schemeClr val="tx2"/>
                          </a:solidFill>
                          <a:effectLst/>
                        </a:rPr>
                        <a:t>Trasformazione</a:t>
                      </a: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2877332"/>
                  </a:ext>
                </a:extLst>
              </a:tr>
              <a:tr h="116553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3200">
                          <a:solidFill>
                            <a:schemeClr val="tx2"/>
                          </a:solidFill>
                          <a:effectLst/>
                        </a:rPr>
                        <a:t>Obbligo</a:t>
                      </a: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3200" dirty="0">
                          <a:solidFill>
                            <a:schemeClr val="tx2"/>
                          </a:solidFill>
                          <a:effectLst/>
                        </a:rPr>
                        <a:t>Valore</a:t>
                      </a: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06158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7492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20A6D-0DAF-2BE4-3618-B54EE0257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39DD728D-D028-4DC2-BA09-2FFF17C69B4E}"/>
              </a:ext>
            </a:extLst>
          </p:cNvPr>
          <p:cNvSpPr/>
          <p:nvPr/>
        </p:nvSpPr>
        <p:spPr>
          <a:xfrm>
            <a:off x="15925800" y="9410700"/>
            <a:ext cx="1961458" cy="524118"/>
          </a:xfrm>
          <a:custGeom>
            <a:avLst/>
            <a:gdLst/>
            <a:ahLst/>
            <a:cxnLst/>
            <a:rect l="l" t="t" r="r" b="b"/>
            <a:pathLst>
              <a:path w="1961458" h="524118">
                <a:moveTo>
                  <a:pt x="0" y="0"/>
                </a:moveTo>
                <a:lnTo>
                  <a:pt x="1961459" y="0"/>
                </a:lnTo>
                <a:lnTo>
                  <a:pt x="1961459" y="524119"/>
                </a:lnTo>
                <a:lnTo>
                  <a:pt x="0" y="5241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47260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D0EB71F8-2938-0674-248F-1FC38645ABDF}"/>
              </a:ext>
            </a:extLst>
          </p:cNvPr>
          <p:cNvSpPr txBox="1"/>
          <p:nvPr/>
        </p:nvSpPr>
        <p:spPr>
          <a:xfrm>
            <a:off x="533400" y="225108"/>
            <a:ext cx="17353858" cy="11771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940"/>
              </a:lnSpc>
            </a:pPr>
            <a:r>
              <a:rPr lang="en-US" sz="7100" dirty="0">
                <a:solidFill>
                  <a:srgbClr val="002060"/>
                </a:solidFill>
                <a:latin typeface="Montserrat Bold"/>
              </a:rPr>
              <a:t>IN PROSPETTIVA</a:t>
            </a: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0160BF4D-0A26-01AA-C76F-7ACAF611D75A}"/>
              </a:ext>
            </a:extLst>
          </p:cNvPr>
          <p:cNvSpPr/>
          <p:nvPr/>
        </p:nvSpPr>
        <p:spPr>
          <a:xfrm flipV="1">
            <a:off x="400742" y="9709126"/>
            <a:ext cx="11921954" cy="117824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9AE5ACC5-4DDF-9B13-1A00-11FC5500E0EB}"/>
              </a:ext>
            </a:extLst>
          </p:cNvPr>
          <p:cNvSpPr/>
          <p:nvPr/>
        </p:nvSpPr>
        <p:spPr>
          <a:xfrm flipV="1">
            <a:off x="12627496" y="9709126"/>
            <a:ext cx="936104" cy="124197"/>
          </a:xfrm>
          <a:prstGeom prst="roundRect">
            <a:avLst/>
          </a:prstGeom>
          <a:solidFill>
            <a:srgbClr val="0EC8B2"/>
          </a:solidFill>
          <a:ln>
            <a:solidFill>
              <a:srgbClr val="0EC8B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C3958AAB-07EF-0D76-722A-875F0A098387}"/>
              </a:ext>
            </a:extLst>
          </p:cNvPr>
          <p:cNvSpPr/>
          <p:nvPr/>
        </p:nvSpPr>
        <p:spPr>
          <a:xfrm>
            <a:off x="13868400" y="9709126"/>
            <a:ext cx="1676400" cy="100894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BD779B07-0E06-74C0-7A9A-A401A54C4E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3794819"/>
              </p:ext>
            </p:extLst>
          </p:nvPr>
        </p:nvGraphicFramePr>
        <p:xfrm>
          <a:off x="838200" y="2095500"/>
          <a:ext cx="15887701" cy="7061905"/>
        </p:xfrm>
        <a:graphic>
          <a:graphicData uri="http://schemas.openxmlformats.org/drawingml/2006/table">
            <a:tbl>
              <a:tblPr/>
              <a:tblGrid>
                <a:gridCol w="15608268">
                  <a:extLst>
                    <a:ext uri="{9D8B030D-6E8A-4147-A177-3AD203B41FA5}">
                      <a16:colId xmlns:a16="http://schemas.microsoft.com/office/drawing/2014/main" val="2949989486"/>
                    </a:ext>
                  </a:extLst>
                </a:gridCol>
                <a:gridCol w="279433">
                  <a:extLst>
                    <a:ext uri="{9D8B030D-6E8A-4147-A177-3AD203B41FA5}">
                      <a16:colId xmlns:a16="http://schemas.microsoft.com/office/drawing/2014/main" val="1497616803"/>
                    </a:ext>
                  </a:extLst>
                </a:gridCol>
              </a:tblGrid>
              <a:tr h="1412381">
                <a:tc>
                  <a:txBody>
                    <a:bodyPr/>
                    <a:lstStyle/>
                    <a:p>
                      <a:pPr marL="457200" indent="-457200" algn="l">
                        <a:buFont typeface="Wingdings" pitchFamily="2" charset="2"/>
                        <a:buChar char="Ø"/>
                      </a:pPr>
                      <a:r>
                        <a:rPr lang="it-IT" sz="3200" b="1" dirty="0">
                          <a:solidFill>
                            <a:schemeClr val="tx2"/>
                          </a:solidFill>
                          <a:effectLst/>
                        </a:rPr>
                        <a:t>WELFARE DI CONVINZIONE</a:t>
                      </a:r>
                      <a:endParaRPr lang="it-IT" sz="3200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it-IT" sz="2800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8934241"/>
                  </a:ext>
                </a:extLst>
              </a:tr>
              <a:tr h="1412381">
                <a:tc>
                  <a:txBody>
                    <a:bodyPr/>
                    <a:lstStyle/>
                    <a:p>
                      <a:pPr marL="457200" indent="-457200" algn="l">
                        <a:buFont typeface="Wingdings" pitchFamily="2" charset="2"/>
                        <a:buChar char="§"/>
                      </a:pPr>
                      <a:r>
                        <a:rPr lang="it-IT" sz="3200" b="1" dirty="0">
                          <a:solidFill>
                            <a:schemeClr val="tx2"/>
                          </a:solidFill>
                          <a:effectLst/>
                        </a:rPr>
                        <a:t>Ascolto</a:t>
                      </a:r>
                      <a:r>
                        <a:rPr lang="it-IT" sz="3200" baseline="0" dirty="0">
                          <a:solidFill>
                            <a:schemeClr val="tx2"/>
                          </a:solidFill>
                          <a:effectLst/>
                        </a:rPr>
                        <a:t> e riconoscimento dei </a:t>
                      </a:r>
                      <a:r>
                        <a:rPr lang="it-IT" sz="3200" b="1" baseline="0" dirty="0">
                          <a:solidFill>
                            <a:schemeClr val="tx2"/>
                          </a:solidFill>
                          <a:effectLst/>
                        </a:rPr>
                        <a:t>bisogni familiari</a:t>
                      </a: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it-IT" sz="2800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6246175"/>
                  </a:ext>
                </a:extLst>
              </a:tr>
              <a:tr h="1412381">
                <a:tc>
                  <a:txBody>
                    <a:bodyPr/>
                    <a:lstStyle/>
                    <a:p>
                      <a:pPr marL="457200" indent="-457200" algn="l">
                        <a:buFont typeface="Wingdings" pitchFamily="2" charset="2"/>
                        <a:buChar char="§"/>
                      </a:pPr>
                      <a:r>
                        <a:rPr lang="it-IT" sz="3200" dirty="0">
                          <a:solidFill>
                            <a:schemeClr val="tx2"/>
                          </a:solidFill>
                          <a:effectLst/>
                        </a:rPr>
                        <a:t>Messa</a:t>
                      </a:r>
                      <a:r>
                        <a:rPr lang="it-IT" sz="3200" baseline="0" dirty="0">
                          <a:solidFill>
                            <a:schemeClr val="tx2"/>
                          </a:solidFill>
                          <a:effectLst/>
                        </a:rPr>
                        <a:t> a </a:t>
                      </a:r>
                      <a:r>
                        <a:rPr lang="it-IT" sz="3200" b="1" baseline="0" dirty="0">
                          <a:solidFill>
                            <a:schemeClr val="tx2"/>
                          </a:solidFill>
                          <a:effectLst/>
                        </a:rPr>
                        <a:t>sistema</a:t>
                      </a:r>
                      <a:r>
                        <a:rPr lang="it-IT" sz="3200" baseline="0" dirty="0">
                          <a:solidFill>
                            <a:schemeClr val="tx2"/>
                          </a:solidFill>
                          <a:effectLst/>
                        </a:rPr>
                        <a:t> degli strumenti</a:t>
                      </a:r>
                      <a:endParaRPr lang="it-IT" sz="3200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it-IT" sz="2800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4747644"/>
                  </a:ext>
                </a:extLst>
              </a:tr>
              <a:tr h="1412381">
                <a:tc>
                  <a:txBody>
                    <a:bodyPr/>
                    <a:lstStyle/>
                    <a:p>
                      <a:pPr marL="457200" indent="-457200" algn="l">
                        <a:buFont typeface="Wingdings" pitchFamily="2" charset="2"/>
                        <a:buChar char="§"/>
                      </a:pPr>
                      <a:r>
                        <a:rPr lang="it-IT" sz="3200" baseline="0" dirty="0">
                          <a:solidFill>
                            <a:schemeClr val="tx2"/>
                          </a:solidFill>
                          <a:effectLst/>
                        </a:rPr>
                        <a:t>Una dimensione di un </a:t>
                      </a:r>
                      <a:r>
                        <a:rPr lang="it-IT" sz="3200" b="1" baseline="0" dirty="0">
                          <a:solidFill>
                            <a:schemeClr val="tx2"/>
                          </a:solidFill>
                          <a:effectLst/>
                        </a:rPr>
                        <a:t>ecosistema territoriale </a:t>
                      </a:r>
                      <a:r>
                        <a:rPr lang="it-IT" sz="3200" baseline="0" dirty="0">
                          <a:solidFill>
                            <a:schemeClr val="tx2"/>
                          </a:solidFill>
                          <a:effectLst/>
                        </a:rPr>
                        <a:t>per il benessere</a:t>
                      </a:r>
                      <a:endParaRPr lang="it-IT" sz="3200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it-IT" sz="2800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2877332"/>
                  </a:ext>
                </a:extLst>
              </a:tr>
              <a:tr h="1412381">
                <a:tc>
                  <a:txBody>
                    <a:bodyPr/>
                    <a:lstStyle/>
                    <a:p>
                      <a:pPr marL="457200" indent="-457200" algn="l">
                        <a:buFont typeface="Wingdings" pitchFamily="2" charset="2"/>
                        <a:buChar char="§"/>
                      </a:pPr>
                      <a:r>
                        <a:rPr lang="it-IT" sz="3200" b="1" baseline="0" dirty="0">
                          <a:solidFill>
                            <a:schemeClr val="tx2"/>
                          </a:solidFill>
                          <a:effectLst/>
                        </a:rPr>
                        <a:t>Governance sussidiaria</a:t>
                      </a:r>
                      <a:endParaRPr lang="it-IT" sz="3200" b="1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it-IT" sz="2800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L="114300" marR="114300" marT="76200" marB="7620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06158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2798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C2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7332234" cy="10287000"/>
          </a:xfrm>
          <a:prstGeom prst="rect">
            <a:avLst/>
          </a:prstGeom>
          <a:solidFill>
            <a:srgbClr val="F3F5F0"/>
          </a:solidFill>
        </p:spPr>
        <p:txBody>
          <a:bodyPr/>
          <a:lstStyle/>
          <a:p>
            <a:endParaRPr lang="it-IT"/>
          </a:p>
        </p:txBody>
      </p:sp>
      <p:sp>
        <p:nvSpPr>
          <p:cNvPr id="4" name="TextBox 4"/>
          <p:cNvSpPr txBox="1"/>
          <p:nvPr/>
        </p:nvSpPr>
        <p:spPr>
          <a:xfrm>
            <a:off x="10802494" y="876300"/>
            <a:ext cx="6494906" cy="97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679"/>
              </a:lnSpc>
            </a:pPr>
            <a:r>
              <a:rPr lang="en-US" sz="6399" dirty="0">
                <a:solidFill>
                  <a:srgbClr val="FFFFFF"/>
                </a:solidFill>
                <a:latin typeface="Montserrat Bold" panose="00000800000000000000" charset="0"/>
              </a:rPr>
              <a:t>CONTATTI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105472" y="3238500"/>
            <a:ext cx="9801527" cy="5951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171"/>
              </a:lnSpc>
              <a:spcBef>
                <a:spcPct val="0"/>
              </a:spcBef>
            </a:pPr>
            <a:endParaRPr lang="en-US" sz="3694" b="1" dirty="0">
              <a:solidFill>
                <a:srgbClr val="F3F5F0"/>
              </a:solidFill>
              <a:latin typeface="Montserrat"/>
            </a:endParaRPr>
          </a:p>
          <a:p>
            <a:pPr algn="just">
              <a:lnSpc>
                <a:spcPts val="5171"/>
              </a:lnSpc>
              <a:spcBef>
                <a:spcPct val="0"/>
              </a:spcBef>
            </a:pPr>
            <a:endParaRPr lang="en-US" sz="3694" b="1" dirty="0">
              <a:solidFill>
                <a:srgbClr val="F3F5F0"/>
              </a:solidFill>
              <a:latin typeface="Montserrat"/>
            </a:endParaRPr>
          </a:p>
          <a:p>
            <a:pPr algn="just">
              <a:lnSpc>
                <a:spcPts val="5171"/>
              </a:lnSpc>
              <a:spcBef>
                <a:spcPct val="0"/>
              </a:spcBef>
            </a:pPr>
            <a:r>
              <a:rPr lang="en-US" sz="3694" b="1" dirty="0">
                <a:solidFill>
                  <a:srgbClr val="F3F5F0"/>
                </a:solidFill>
                <a:latin typeface="Montserrat"/>
              </a:rPr>
              <a:t>Elena Macchioni</a:t>
            </a:r>
          </a:p>
          <a:p>
            <a:pPr algn="just">
              <a:lnSpc>
                <a:spcPts val="5171"/>
              </a:lnSpc>
              <a:spcBef>
                <a:spcPct val="0"/>
              </a:spcBef>
            </a:pPr>
            <a:endParaRPr lang="en-US" sz="3694" dirty="0">
              <a:solidFill>
                <a:srgbClr val="F3F5F0"/>
              </a:solidFill>
              <a:latin typeface="Montserrat"/>
            </a:endParaRPr>
          </a:p>
          <a:p>
            <a:pPr algn="just">
              <a:lnSpc>
                <a:spcPts val="5171"/>
              </a:lnSpc>
              <a:spcBef>
                <a:spcPct val="0"/>
              </a:spcBef>
            </a:pPr>
            <a:r>
              <a:rPr lang="en-US" sz="3200" dirty="0" err="1">
                <a:solidFill>
                  <a:srgbClr val="F3F5F0"/>
                </a:solidFill>
                <a:latin typeface="Montserrat"/>
              </a:rPr>
              <a:t>Dipartimento</a:t>
            </a:r>
            <a:r>
              <a:rPr lang="en-US" sz="3200" dirty="0">
                <a:solidFill>
                  <a:srgbClr val="F3F5F0"/>
                </a:solidFill>
                <a:latin typeface="Montserrat"/>
              </a:rPr>
              <a:t> di </a:t>
            </a:r>
            <a:r>
              <a:rPr lang="en-US" sz="3200" dirty="0" err="1">
                <a:solidFill>
                  <a:srgbClr val="F3F5F0"/>
                </a:solidFill>
                <a:latin typeface="Montserrat"/>
              </a:rPr>
              <a:t>Scienze</a:t>
            </a:r>
            <a:r>
              <a:rPr lang="en-US" sz="3200" dirty="0">
                <a:solidFill>
                  <a:srgbClr val="F3F5F0"/>
                </a:solidFill>
                <a:latin typeface="Montserrat"/>
              </a:rPr>
              <a:t> </a:t>
            </a:r>
            <a:r>
              <a:rPr lang="en-US" sz="3200" dirty="0" err="1">
                <a:solidFill>
                  <a:srgbClr val="F3F5F0"/>
                </a:solidFill>
                <a:latin typeface="Montserrat"/>
              </a:rPr>
              <a:t>Politiche</a:t>
            </a:r>
            <a:r>
              <a:rPr lang="en-US" sz="3200" dirty="0">
                <a:solidFill>
                  <a:srgbClr val="F3F5F0"/>
                </a:solidFill>
                <a:latin typeface="Montserrat"/>
              </a:rPr>
              <a:t> e </a:t>
            </a:r>
            <a:r>
              <a:rPr lang="en-US" sz="3200" dirty="0" err="1">
                <a:solidFill>
                  <a:srgbClr val="F3F5F0"/>
                </a:solidFill>
                <a:latin typeface="Montserrat"/>
              </a:rPr>
              <a:t>Sociali</a:t>
            </a:r>
            <a:endParaRPr lang="en-US" sz="3694" dirty="0">
              <a:solidFill>
                <a:srgbClr val="F3F5F0"/>
              </a:solidFill>
              <a:latin typeface="Montserrat"/>
            </a:endParaRPr>
          </a:p>
          <a:p>
            <a:pPr algn="just">
              <a:lnSpc>
                <a:spcPts val="5171"/>
              </a:lnSpc>
              <a:spcBef>
                <a:spcPct val="0"/>
              </a:spcBef>
            </a:pPr>
            <a:r>
              <a:rPr lang="en-US" sz="3200" dirty="0">
                <a:solidFill>
                  <a:srgbClr val="F3F5F0"/>
                </a:solidFill>
                <a:latin typeface="Montserrat"/>
              </a:rPr>
              <a:t>Alma Mater </a:t>
            </a:r>
            <a:r>
              <a:rPr lang="en-US" sz="3200" dirty="0" err="1">
                <a:solidFill>
                  <a:srgbClr val="F3F5F0"/>
                </a:solidFill>
                <a:latin typeface="Montserrat"/>
              </a:rPr>
              <a:t>Studiorum</a:t>
            </a:r>
            <a:r>
              <a:rPr lang="en-US" sz="3200" dirty="0">
                <a:solidFill>
                  <a:srgbClr val="F3F5F0"/>
                </a:solidFill>
                <a:latin typeface="Montserrat"/>
              </a:rPr>
              <a:t> Università di Bologna</a:t>
            </a:r>
          </a:p>
          <a:p>
            <a:pPr algn="just">
              <a:lnSpc>
                <a:spcPts val="5171"/>
              </a:lnSpc>
              <a:spcBef>
                <a:spcPct val="0"/>
              </a:spcBef>
            </a:pPr>
            <a:endParaRPr lang="en-US" sz="3694" dirty="0">
              <a:solidFill>
                <a:srgbClr val="F3F5F0"/>
              </a:solidFill>
              <a:latin typeface="Montserrat"/>
            </a:endParaRPr>
          </a:p>
          <a:p>
            <a:pPr algn="just">
              <a:lnSpc>
                <a:spcPts val="5171"/>
              </a:lnSpc>
              <a:spcBef>
                <a:spcPct val="0"/>
              </a:spcBef>
            </a:pPr>
            <a:r>
              <a:rPr lang="en-US" sz="3694" i="1" dirty="0">
                <a:solidFill>
                  <a:srgbClr val="F3F5F0"/>
                </a:solidFill>
                <a:latin typeface="Montserrat"/>
              </a:rPr>
              <a:t>e-mail</a:t>
            </a:r>
            <a:r>
              <a:rPr lang="en-US" sz="3694" dirty="0">
                <a:solidFill>
                  <a:srgbClr val="F3F5F0"/>
                </a:solidFill>
                <a:latin typeface="Montserrat"/>
              </a:rPr>
              <a:t>: </a:t>
            </a:r>
            <a:r>
              <a:rPr lang="en-US" sz="3694" u="sng" dirty="0">
                <a:solidFill>
                  <a:schemeClr val="bg1"/>
                </a:solidFill>
                <a:latin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elena.macchioni@unibo.it</a:t>
            </a:r>
            <a:endParaRPr lang="en-US" sz="3694" u="sng" dirty="0">
              <a:solidFill>
                <a:schemeClr val="bg1"/>
              </a:solidFill>
              <a:latin typeface="Montserrat"/>
            </a:endParaRPr>
          </a:p>
          <a:p>
            <a:pPr algn="just">
              <a:lnSpc>
                <a:spcPts val="5171"/>
              </a:lnSpc>
              <a:spcBef>
                <a:spcPct val="0"/>
              </a:spcBef>
            </a:pPr>
            <a:r>
              <a:rPr lang="en-US" sz="3694" i="1" dirty="0">
                <a:solidFill>
                  <a:srgbClr val="F3F5F0"/>
                </a:solidFill>
                <a:latin typeface="Montserrat"/>
              </a:rPr>
              <a:t>web: </a:t>
            </a:r>
            <a:r>
              <a:rPr lang="en-US" sz="2800" i="1" dirty="0">
                <a:solidFill>
                  <a:srgbClr val="F3F5F0"/>
                </a:solidFill>
                <a:latin typeface="Montserrat"/>
              </a:rPr>
              <a:t>https://</a:t>
            </a:r>
            <a:r>
              <a:rPr lang="en-US" sz="2800" i="1" dirty="0" err="1">
                <a:solidFill>
                  <a:srgbClr val="F3F5F0"/>
                </a:solidFill>
                <a:latin typeface="Montserrat"/>
              </a:rPr>
              <a:t>www.unibo.it</a:t>
            </a:r>
            <a:r>
              <a:rPr lang="en-US" sz="2800" i="1" dirty="0">
                <a:solidFill>
                  <a:srgbClr val="F3F5F0"/>
                </a:solidFill>
                <a:latin typeface="Montserrat"/>
              </a:rPr>
              <a:t>/</a:t>
            </a:r>
            <a:r>
              <a:rPr lang="en-US" sz="2800" i="1" dirty="0" err="1">
                <a:solidFill>
                  <a:srgbClr val="F3F5F0"/>
                </a:solidFill>
                <a:latin typeface="Montserrat"/>
              </a:rPr>
              <a:t>sitoweb</a:t>
            </a:r>
            <a:r>
              <a:rPr lang="en-US" sz="2800" i="1" dirty="0">
                <a:solidFill>
                  <a:srgbClr val="F3F5F0"/>
                </a:solidFill>
                <a:latin typeface="Montserrat"/>
              </a:rPr>
              <a:t>/</a:t>
            </a:r>
            <a:r>
              <a:rPr lang="en-US" sz="2800" i="1" dirty="0" err="1">
                <a:solidFill>
                  <a:srgbClr val="F3F5F0"/>
                </a:solidFill>
                <a:latin typeface="Montserrat"/>
              </a:rPr>
              <a:t>elena.macchioni</a:t>
            </a:r>
            <a:r>
              <a:rPr lang="en-US" sz="2800" i="1" dirty="0">
                <a:solidFill>
                  <a:srgbClr val="F3F5F0"/>
                </a:solidFill>
                <a:latin typeface="Montserrat"/>
              </a:rPr>
              <a:t>/</a:t>
            </a:r>
          </a:p>
        </p:txBody>
      </p:sp>
      <p:sp>
        <p:nvSpPr>
          <p:cNvPr id="6" name="Freeform 6"/>
          <p:cNvSpPr/>
          <p:nvPr/>
        </p:nvSpPr>
        <p:spPr>
          <a:xfrm flipH="1">
            <a:off x="14370123" y="2019300"/>
            <a:ext cx="815158" cy="819629"/>
          </a:xfrm>
          <a:custGeom>
            <a:avLst/>
            <a:gdLst/>
            <a:ahLst/>
            <a:cxnLst/>
            <a:rect l="l" t="t" r="r" b="b"/>
            <a:pathLst>
              <a:path w="815158" h="819629">
                <a:moveTo>
                  <a:pt x="815158" y="0"/>
                </a:moveTo>
                <a:lnTo>
                  <a:pt x="0" y="0"/>
                </a:lnTo>
                <a:lnTo>
                  <a:pt x="0" y="819629"/>
                </a:lnTo>
                <a:lnTo>
                  <a:pt x="815158" y="819629"/>
                </a:lnTo>
                <a:lnTo>
                  <a:pt x="81515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 flipH="1">
            <a:off x="15446314" y="2019300"/>
            <a:ext cx="815158" cy="819629"/>
          </a:xfrm>
          <a:custGeom>
            <a:avLst/>
            <a:gdLst/>
            <a:ahLst/>
            <a:cxnLst/>
            <a:rect l="l" t="t" r="r" b="b"/>
            <a:pathLst>
              <a:path w="815158" h="819629">
                <a:moveTo>
                  <a:pt x="815158" y="0"/>
                </a:moveTo>
                <a:lnTo>
                  <a:pt x="0" y="0"/>
                </a:lnTo>
                <a:lnTo>
                  <a:pt x="0" y="819629"/>
                </a:lnTo>
                <a:lnTo>
                  <a:pt x="815158" y="819629"/>
                </a:lnTo>
                <a:lnTo>
                  <a:pt x="81515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 flipH="1">
            <a:off x="16518647" y="2019300"/>
            <a:ext cx="815158" cy="819629"/>
          </a:xfrm>
          <a:custGeom>
            <a:avLst/>
            <a:gdLst/>
            <a:ahLst/>
            <a:cxnLst/>
            <a:rect l="l" t="t" r="r" b="b"/>
            <a:pathLst>
              <a:path w="815158" h="819629">
                <a:moveTo>
                  <a:pt x="815158" y="0"/>
                </a:moveTo>
                <a:lnTo>
                  <a:pt x="0" y="0"/>
                </a:lnTo>
                <a:lnTo>
                  <a:pt x="0" y="819629"/>
                </a:lnTo>
                <a:lnTo>
                  <a:pt x="815158" y="819629"/>
                </a:lnTo>
                <a:lnTo>
                  <a:pt x="81515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98D12238-B4C0-AA63-1BAC-DE4BBE24B606}"/>
              </a:ext>
            </a:extLst>
          </p:cNvPr>
          <p:cNvSpPr/>
          <p:nvPr/>
        </p:nvSpPr>
        <p:spPr>
          <a:xfrm>
            <a:off x="16056486" y="9406055"/>
            <a:ext cx="1961458" cy="524118"/>
          </a:xfrm>
          <a:custGeom>
            <a:avLst/>
            <a:gdLst/>
            <a:ahLst/>
            <a:cxnLst/>
            <a:rect l="l" t="t" r="r" b="b"/>
            <a:pathLst>
              <a:path w="1961458" h="524118">
                <a:moveTo>
                  <a:pt x="0" y="0"/>
                </a:moveTo>
                <a:lnTo>
                  <a:pt x="1961458" y="0"/>
                </a:lnTo>
                <a:lnTo>
                  <a:pt x="1961458" y="524119"/>
                </a:lnTo>
                <a:lnTo>
                  <a:pt x="0" y="52411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47260"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10" name="Immagine 9" descr="Immagine che contiene testo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DC1BD41B-50C6-9D19-F502-C2BAB21EC7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7532273"/>
            <a:ext cx="5016500" cy="21336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240</Words>
  <Application>Microsoft Macintosh PowerPoint</Application>
  <PresentationFormat>Personalizzato</PresentationFormat>
  <Paragraphs>72</Paragraphs>
  <Slides>7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4" baseType="lpstr">
      <vt:lpstr>Arial</vt:lpstr>
      <vt:lpstr>Calibri</vt:lpstr>
      <vt:lpstr>Aptos</vt:lpstr>
      <vt:lpstr>Montserrat Bold</vt:lpstr>
      <vt:lpstr>Montserrat</vt:lpstr>
      <vt:lpstr>Wingdings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and White Simple Animal Welfare Natural Disaster Keynote Presentation</dc:title>
  <dc:creator>User</dc:creator>
  <cp:lastModifiedBy>Elena Macchioni</cp:lastModifiedBy>
  <cp:revision>12</cp:revision>
  <dcterms:created xsi:type="dcterms:W3CDTF">2006-08-16T00:00:00Z</dcterms:created>
  <dcterms:modified xsi:type="dcterms:W3CDTF">2026-07-01T14:55:38Z</dcterms:modified>
  <dc:identifier>DAF8B8UXn68</dc:identifier>
</cp:coreProperties>
</file>