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411" r:id="rId3"/>
    <p:sldId id="407" r:id="rId4"/>
    <p:sldId id="297" r:id="rId5"/>
    <p:sldId id="350" r:id="rId6"/>
    <p:sldId id="351" r:id="rId7"/>
    <p:sldId id="408" r:id="rId8"/>
    <p:sldId id="409" r:id="rId9"/>
    <p:sldId id="410" r:id="rId10"/>
  </p:sldIdLst>
  <p:sldSz cx="9144000" cy="6858000" type="screen4x3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0066FF"/>
    <a:srgbClr val="4364EF"/>
    <a:srgbClr val="D00000"/>
    <a:srgbClr val="DE0000"/>
    <a:srgbClr val="66FFCC"/>
    <a:srgbClr val="FFFF99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9"/>
    <p:restoredTop sz="78245"/>
  </p:normalViewPr>
  <p:slideViewPr>
    <p:cSldViewPr>
      <p:cViewPr varScale="1">
        <p:scale>
          <a:sx n="48" d="100"/>
          <a:sy n="48" d="100"/>
        </p:scale>
        <p:origin x="1805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30636-3FED-4238-8571-8ECD4412A7C2}" type="datetimeFigureOut">
              <a:rPr lang="it-IT" smtClean="0"/>
              <a:t>05/07/2017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D80CC-8098-41E3-B25E-0D9BF3B4A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728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17A65-80B1-4419-807D-29711B024E72}" type="datetimeFigureOut">
              <a:rPr lang="it-IT" smtClean="0"/>
              <a:t>05/07/2017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B8172-4F0B-4B15-815E-89C55ED80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20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B8172-4F0B-4B15-815E-89C55ED8072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36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B8172-4F0B-4B15-815E-89C55ED8072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811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B8172-4F0B-4B15-815E-89C55ED8072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363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B8172-4F0B-4B15-815E-89C55ED8072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816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B8172-4F0B-4B15-815E-89C55ED8072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880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B8172-4F0B-4B15-815E-89C55ED8072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705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B8172-4F0B-4B15-815E-89C55ED8072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661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B8172-4F0B-4B15-815E-89C55ED8072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68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B1B3-4560-409E-A0A9-39D25E1A79DC}" type="datetime1">
              <a:rPr lang="it-IT" smtClean="0"/>
              <a:t>05/07/2017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50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408-D6A3-4B07-A61E-32B0DC398C8B}" type="datetime1">
              <a:rPr lang="it-IT" smtClean="0"/>
              <a:t>05/07/2017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45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7103-5ADC-41BF-AA5C-E2B0E1A40408}" type="datetime1">
              <a:rPr lang="it-IT" smtClean="0"/>
              <a:t>05/07/2017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28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DE28A-D46E-4652-BA29-4DB6FBA3D64B}" type="datetime1">
              <a:rPr lang="it-IT" smtClean="0"/>
              <a:t>05/07/2017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93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6CF3-7472-4E93-B56B-3535CA43C541}" type="datetime1">
              <a:rPr lang="it-IT" smtClean="0"/>
              <a:t>05/07/2017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10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0B12-C318-4379-8C5F-AE73B8168142}" type="datetime1">
              <a:rPr lang="it-IT" smtClean="0"/>
              <a:t>05/07/2017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61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F6B40-6C60-4AD1-8EC4-C1895DF83149}" type="datetime1">
              <a:rPr lang="it-IT" smtClean="0"/>
              <a:t>05/07/2017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8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A43BB-B7E4-4DCB-A266-17682CA25025}" type="datetime1">
              <a:rPr lang="it-IT" smtClean="0"/>
              <a:t>05/07/2017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1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1116-6276-4554-88BD-230C60FB98F4}" type="datetime1">
              <a:rPr lang="it-IT" smtClean="0"/>
              <a:t>05/07/2017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63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4D9-F336-468A-92CD-EE0EB083AB7E}" type="datetime1">
              <a:rPr lang="it-IT" smtClean="0"/>
              <a:t>05/07/2017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10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3CB-900D-4987-8AB7-AB669A6AE973}" type="datetime1">
              <a:rPr lang="it-IT" smtClean="0"/>
              <a:t>05/07/2017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53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600B-48A9-46C8-9DD8-08353D941FF1}" type="datetime1">
              <a:rPr lang="it-IT" smtClean="0"/>
              <a:t>05/07/2017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F8257-2DDB-412B-9EC0-20991A914A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64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"/>
          <a:stretch/>
        </p:blipFill>
        <p:spPr>
          <a:xfrm>
            <a:off x="1" y="-27384"/>
            <a:ext cx="9180512" cy="4939452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952328" y="2276872"/>
            <a:ext cx="58681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400" b="1" dirty="0">
                <a:solidFill>
                  <a:srgbClr val="C00000"/>
                </a:solidFill>
                <a:latin typeface="Georgia" panose="02040502050405020303" pitchFamily="18" charset="0"/>
              </a:rPr>
              <a:t>Il welfare aziendale in Italia</a:t>
            </a:r>
          </a:p>
        </p:txBody>
      </p:sp>
      <p:sp>
        <p:nvSpPr>
          <p:cNvPr id="7" name="Rettangolo 6"/>
          <p:cNvSpPr/>
          <p:nvPr/>
        </p:nvSpPr>
        <p:spPr>
          <a:xfrm>
            <a:off x="4499992" y="5705380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2200" b="1" dirty="0">
                <a:solidFill>
                  <a:srgbClr val="002060"/>
                </a:solidFill>
                <a:latin typeface="Georgia" panose="02040502050405020303" pitchFamily="18" charset="0"/>
              </a:rPr>
              <a:t>Emmanuele Massagli</a:t>
            </a:r>
          </a:p>
          <a:p>
            <a:pPr algn="r"/>
            <a:r>
              <a:rPr lang="it-IT" sz="2200" dirty="0">
                <a:solidFill>
                  <a:srgbClr val="002060"/>
                </a:solidFill>
                <a:latin typeface="Georgia" panose="02040502050405020303" pitchFamily="18" charset="0"/>
              </a:rPr>
              <a:t>emmanuele.massagli@adapt.it</a:t>
            </a:r>
          </a:p>
          <a:p>
            <a:pPr algn="r"/>
            <a:r>
              <a:rPr lang="it-IT" sz="2200" dirty="0">
                <a:solidFill>
                  <a:srgbClr val="002060"/>
                </a:solidFill>
                <a:latin typeface="Georgia" panose="02040502050405020303" pitchFamily="18" charset="0"/>
              </a:rPr>
              <a:t>@</a:t>
            </a:r>
            <a:r>
              <a:rPr lang="it-IT" sz="2200" dirty="0" err="1">
                <a:solidFill>
                  <a:srgbClr val="002060"/>
                </a:solidFill>
                <a:latin typeface="Georgia" panose="02040502050405020303" pitchFamily="18" charset="0"/>
              </a:rPr>
              <a:t>EMassagli</a:t>
            </a:r>
            <a:endParaRPr lang="it-IT" sz="22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999393"/>
            <a:ext cx="4320480" cy="17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2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279" y="1135285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i="1" dirty="0"/>
              <a:t>I soci AIWA sono:</a:t>
            </a:r>
          </a:p>
          <a:p>
            <a:pPr marL="0" indent="0">
              <a:buNone/>
            </a:pPr>
            <a:endParaRPr lang="it-IT" sz="500" i="1" dirty="0"/>
          </a:p>
          <a:p>
            <a:pPr marL="0" indent="0">
              <a:buNone/>
            </a:pPr>
            <a:r>
              <a:rPr lang="it-IT" sz="1800" dirty="0"/>
              <a:t>AON Hewitt</a:t>
            </a:r>
          </a:p>
          <a:p>
            <a:pPr marL="0" indent="0">
              <a:buNone/>
            </a:pPr>
            <a:r>
              <a:rPr lang="it-IT" sz="1800" dirty="0" err="1"/>
              <a:t>Assiteca</a:t>
            </a:r>
            <a:endParaRPr lang="it-IT" sz="1800" dirty="0"/>
          </a:p>
          <a:p>
            <a:pPr marL="0" indent="0">
              <a:buNone/>
            </a:pPr>
            <a:r>
              <a:rPr lang="it-IT" sz="1800" dirty="0"/>
              <a:t>CIR</a:t>
            </a:r>
          </a:p>
          <a:p>
            <a:pPr marL="0" indent="0">
              <a:buNone/>
            </a:pPr>
            <a:r>
              <a:rPr lang="it-IT" sz="1800" dirty="0"/>
              <a:t>DAY Up</a:t>
            </a:r>
          </a:p>
          <a:p>
            <a:pPr marL="0" indent="0">
              <a:buNone/>
            </a:pPr>
            <a:r>
              <a:rPr lang="it-IT" sz="1800" dirty="0"/>
              <a:t>Double </a:t>
            </a:r>
            <a:r>
              <a:rPr lang="it-IT" sz="1800" dirty="0" err="1"/>
              <a:t>You</a:t>
            </a:r>
            <a:r>
              <a:rPr lang="it-IT" sz="1800" dirty="0"/>
              <a:t>/Zucchetti</a:t>
            </a:r>
          </a:p>
          <a:p>
            <a:pPr marL="0" indent="0">
              <a:buNone/>
            </a:pPr>
            <a:r>
              <a:rPr lang="it-IT" sz="1800" dirty="0"/>
              <a:t>Easy Welfare</a:t>
            </a:r>
          </a:p>
          <a:p>
            <a:pPr marL="0" indent="0">
              <a:buNone/>
            </a:pPr>
            <a:r>
              <a:rPr lang="it-IT" sz="1800" dirty="0" err="1"/>
              <a:t>Edenred</a:t>
            </a:r>
            <a:endParaRPr lang="it-IT" sz="1800" dirty="0"/>
          </a:p>
          <a:p>
            <a:pPr marL="0" indent="0">
              <a:buNone/>
            </a:pPr>
            <a:r>
              <a:rPr lang="it-IT" sz="1800" dirty="0" err="1"/>
              <a:t>Eudaimon</a:t>
            </a:r>
            <a:endParaRPr lang="it-IT" sz="1800" dirty="0"/>
          </a:p>
          <a:p>
            <a:pPr marL="0" indent="0">
              <a:buNone/>
            </a:pPr>
            <a:r>
              <a:rPr lang="it-IT" sz="1800" dirty="0" err="1"/>
              <a:t>Mercer</a:t>
            </a:r>
            <a:endParaRPr lang="it-IT" sz="1800" dirty="0"/>
          </a:p>
          <a:p>
            <a:pPr marL="0" indent="0">
              <a:buNone/>
            </a:pPr>
            <a:r>
              <a:rPr lang="it-IT" sz="1800" dirty="0"/>
              <a:t>Pellegrini</a:t>
            </a:r>
          </a:p>
          <a:p>
            <a:pPr marL="0" indent="0">
              <a:buNone/>
            </a:pPr>
            <a:r>
              <a:rPr lang="it-IT" sz="1800" dirty="0" err="1"/>
              <a:t>Sodexo</a:t>
            </a:r>
            <a:endParaRPr lang="it-IT" sz="1800" dirty="0"/>
          </a:p>
          <a:p>
            <a:pPr marL="0" indent="0">
              <a:buNone/>
            </a:pPr>
            <a:r>
              <a:rPr lang="it-IT" sz="1800" dirty="0" err="1"/>
              <a:t>Well</a:t>
            </a:r>
            <a:r>
              <a:rPr lang="it-IT" sz="1800" dirty="0"/>
              <a:t> Work</a:t>
            </a:r>
          </a:p>
          <a:p>
            <a:pPr marL="0" indent="0">
              <a:buNone/>
            </a:pPr>
            <a:r>
              <a:rPr lang="it-IT" sz="1800" dirty="0"/>
              <a:t>Willis Towers Watson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sz="1800" dirty="0"/>
              <a:t>Il presidente è il prof. Emmanuele Massagli</a:t>
            </a:r>
          </a:p>
          <a:p>
            <a:pPr marL="0" indent="0">
              <a:buNone/>
            </a:pPr>
            <a:endParaRPr lang="it-IT" sz="500" dirty="0"/>
          </a:p>
          <a:p>
            <a:pPr marL="0" indent="0">
              <a:buNone/>
            </a:pPr>
            <a:r>
              <a:rPr lang="it-IT" sz="1800" dirty="0"/>
              <a:t>www.aiwa.it</a:t>
            </a:r>
          </a:p>
          <a:p>
            <a:pPr marL="0" indent="0">
              <a:buNone/>
            </a:pPr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8257-2DDB-412B-9EC0-20991A914A80}" type="slidenum">
              <a:rPr lang="it-IT" smtClean="0"/>
              <a:t>2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4624"/>
            <a:ext cx="2664296" cy="104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847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3676575" y="143634"/>
            <a:ext cx="168751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500" b="1" dirty="0">
                <a:solidFill>
                  <a:srgbClr val="002060"/>
                </a:solidFill>
              </a:rPr>
              <a:t>Definizione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395536" y="974972"/>
            <a:ext cx="8424936" cy="511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2800" b="1" dirty="0">
                <a:solidFill>
                  <a:srgbClr val="002060"/>
                </a:solidFill>
                <a:sym typeface="Symbol" panose="05050102010706020507" pitchFamily="18" charset="2"/>
              </a:rPr>
              <a:t> Welfare aziendale</a:t>
            </a:r>
            <a:endParaRPr lang="it-IT" sz="2800" b="1" dirty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it-IT" sz="2800" dirty="0">
              <a:solidFill>
                <a:srgbClr val="C00000"/>
              </a:solidFill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solidFill>
                  <a:srgbClr val="002060"/>
                </a:solidFill>
              </a:rPr>
              <a:t>«Con l’espressione “welfare aziendale” si identificano somme, beni, prestazioni, opere, servizi corrisposti al dipendente in natura o sotto forma di rimborso spese aventi finalità di rilevanza sociale ed esclusi, in tutto o in parte, dal reddito di lavoro dipendente».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it-IT" sz="2200" dirty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2200" dirty="0">
                <a:solidFill>
                  <a:srgbClr val="002060"/>
                </a:solidFill>
              </a:rPr>
              <a:t>(</a:t>
            </a:r>
            <a:r>
              <a:rPr lang="it-IT" sz="2200" i="1" dirty="0">
                <a:solidFill>
                  <a:srgbClr val="002060"/>
                </a:solidFill>
              </a:rPr>
              <a:t>Statuto di AIWA</a:t>
            </a:r>
            <a:r>
              <a:rPr lang="it-IT" sz="2200" dirty="0">
                <a:solidFill>
                  <a:srgbClr val="002060"/>
                </a:solidFill>
              </a:rPr>
              <a:t>, Associazione Italiana Welfare Aziendale – definizione che elabora quanto scritto da </a:t>
            </a:r>
            <a:r>
              <a:rPr lang="it-IT" sz="2200" i="1" dirty="0">
                <a:solidFill>
                  <a:srgbClr val="002060"/>
                </a:solidFill>
              </a:rPr>
              <a:t>Agenzia delle Entrate Circolare </a:t>
            </a:r>
            <a:r>
              <a:rPr lang="it-IT" sz="2200" dirty="0">
                <a:solidFill>
                  <a:srgbClr val="002060"/>
                </a:solidFill>
              </a:rPr>
              <a:t>28/E del 15 giugno 2016)</a:t>
            </a:r>
          </a:p>
        </p:txBody>
      </p:sp>
    </p:spTree>
    <p:extLst>
      <p:ext uri="{BB962C8B-B14F-4D97-AF65-F5344CB8AC3E}">
        <p14:creationId xmlns:p14="http://schemas.microsoft.com/office/powerpoint/2010/main" val="71132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7504" y="141600"/>
            <a:ext cx="89289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</a:rPr>
              <a:t>Decreto del Presidente della Repubblica 22 dicembre 1986, n. 917, recante «Approvazione del testo unico delle imposte sui redditi» (TUIR)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1" i="1" dirty="0">
                <a:solidFill>
                  <a:srgbClr val="002060"/>
                </a:solidFill>
              </a:rPr>
              <a:t>Legge 28 dicembre 2015, n. 208 (legge di stabilità 2016)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</a:rPr>
              <a:t>Decreto Interministeriale (Lavoro e politiche sociali di concerto con Economia e Finanze) del 25 marzo 2016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</a:rPr>
              <a:t>Agenzia delle Entrate, Circolare 28/E del 15/6/2016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1" i="1" dirty="0">
                <a:solidFill>
                  <a:srgbClr val="002060"/>
                </a:solidFill>
              </a:rPr>
              <a:t>Legge 11 dicembre 2016, n. 232 (legge di stabilità 2017)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</a:rPr>
              <a:t>Decreto legge 24 aprile 2017, n. 50 (Disposizioni urgenti in materia finanziaria)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900942"/>
            <a:ext cx="5328592" cy="3552394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907704" y="2773089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2400" b="1" dirty="0">
                <a:solidFill>
                  <a:srgbClr val="C00000"/>
                </a:solidFill>
              </a:rPr>
              <a:t>Norme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5293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67544" y="518406"/>
            <a:ext cx="8218488" cy="3887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700"/>
              </a:spcBef>
              <a:defRPr/>
            </a:pPr>
            <a:r>
              <a:rPr lang="it-IT" sz="2300" dirty="0">
                <a:solidFill>
                  <a:srgbClr val="002060"/>
                </a:solidFill>
              </a:rPr>
              <a:t>Il </a:t>
            </a:r>
            <a:r>
              <a:rPr lang="it-IT" sz="2300" b="1" dirty="0">
                <a:solidFill>
                  <a:srgbClr val="C00000"/>
                </a:solidFill>
              </a:rPr>
              <a:t>welfare negoziale o contrattuale </a:t>
            </a:r>
            <a:r>
              <a:rPr lang="it-IT" sz="2300" dirty="0">
                <a:solidFill>
                  <a:srgbClr val="002060"/>
                </a:solidFill>
              </a:rPr>
              <a:t>«tradizionale»:</a:t>
            </a:r>
          </a:p>
          <a:p>
            <a:pPr algn="l">
              <a:spcBef>
                <a:spcPts val="700"/>
              </a:spcBef>
              <a:defRPr/>
            </a:pPr>
            <a:endParaRPr lang="it-IT" sz="2300" dirty="0">
              <a:solidFill>
                <a:srgbClr val="002060"/>
              </a:solidFill>
            </a:endParaRP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300" b="1" dirty="0">
                <a:solidFill>
                  <a:srgbClr val="002060"/>
                </a:solidFill>
              </a:rPr>
              <a:t> Previdenza </a:t>
            </a:r>
            <a:r>
              <a:rPr lang="it-IT" sz="2300" dirty="0">
                <a:solidFill>
                  <a:srgbClr val="002060"/>
                </a:solidFill>
              </a:rPr>
              <a:t>integrativa e complementare (Fondo previdenziale negoziale chiuso o fondo bancario aperto o PIP)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300" b="1" dirty="0">
                <a:solidFill>
                  <a:srgbClr val="002060"/>
                </a:solidFill>
              </a:rPr>
              <a:t> Assistenza sanitaria </a:t>
            </a:r>
            <a:r>
              <a:rPr lang="it-IT" sz="2300" dirty="0">
                <a:solidFill>
                  <a:srgbClr val="002060"/>
                </a:solidFill>
              </a:rPr>
              <a:t>(Fondo sanitario)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300" dirty="0">
                <a:solidFill>
                  <a:srgbClr val="002060"/>
                </a:solidFill>
              </a:rPr>
              <a:t> </a:t>
            </a:r>
            <a:r>
              <a:rPr lang="it-IT" sz="2300" b="1" dirty="0">
                <a:solidFill>
                  <a:srgbClr val="002060"/>
                </a:solidFill>
              </a:rPr>
              <a:t>Buoni pasto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300" b="1" dirty="0">
                <a:solidFill>
                  <a:srgbClr val="002060"/>
                </a:solidFill>
              </a:rPr>
              <a:t> Bilateralità per soluzioni </a:t>
            </a:r>
            <a:r>
              <a:rPr lang="it-IT" sz="2300" b="1" dirty="0" err="1">
                <a:solidFill>
                  <a:srgbClr val="002060"/>
                </a:solidFill>
              </a:rPr>
              <a:t>rimborsuali</a:t>
            </a:r>
            <a:r>
              <a:rPr lang="it-IT" sz="2300" b="1" dirty="0">
                <a:solidFill>
                  <a:srgbClr val="002060"/>
                </a:solidFill>
              </a:rPr>
              <a:t> </a:t>
            </a:r>
            <a:r>
              <a:rPr lang="it-IT" sz="2300" dirty="0">
                <a:solidFill>
                  <a:srgbClr val="002060"/>
                </a:solidFill>
              </a:rPr>
              <a:t>(libri di testo, borse di studio, assicurazioni…)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300" b="1" dirty="0">
                <a:solidFill>
                  <a:srgbClr val="002060"/>
                </a:solidFill>
              </a:rPr>
              <a:t> Soluzioni per la conciliazione</a:t>
            </a:r>
            <a:r>
              <a:rPr lang="it-IT" sz="2300" dirty="0">
                <a:solidFill>
                  <a:srgbClr val="002060"/>
                </a:solidFill>
              </a:rPr>
              <a:t> vita-lavoro (asilo nido, orari </a:t>
            </a:r>
            <a:r>
              <a:rPr lang="it-IT" sz="2300" dirty="0" err="1">
                <a:solidFill>
                  <a:srgbClr val="002060"/>
                </a:solidFill>
              </a:rPr>
              <a:t>etc</a:t>
            </a:r>
            <a:r>
              <a:rPr lang="it-IT" sz="2300" dirty="0">
                <a:solidFill>
                  <a:srgbClr val="002060"/>
                </a:solidFill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983252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61824" y="44624"/>
            <a:ext cx="5194920" cy="3887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700"/>
              </a:spcBef>
              <a:defRPr/>
            </a:pPr>
            <a:r>
              <a:rPr lang="it-IT" sz="2200" dirty="0">
                <a:solidFill>
                  <a:srgbClr val="002060"/>
                </a:solidFill>
              </a:rPr>
              <a:t>Il </a:t>
            </a:r>
            <a:r>
              <a:rPr lang="it-IT" sz="2200" b="1" dirty="0">
                <a:solidFill>
                  <a:srgbClr val="C00000"/>
                </a:solidFill>
              </a:rPr>
              <a:t>welfare aziendale </a:t>
            </a:r>
            <a:r>
              <a:rPr lang="it-IT" sz="2200" dirty="0">
                <a:solidFill>
                  <a:srgbClr val="002060"/>
                </a:solidFill>
              </a:rPr>
              <a:t>più «moderno»</a:t>
            </a:r>
          </a:p>
          <a:p>
            <a:pPr algn="l">
              <a:spcBef>
                <a:spcPts val="700"/>
              </a:spcBef>
              <a:defRPr/>
            </a:pPr>
            <a:endParaRPr lang="it-IT" sz="1200" dirty="0">
              <a:solidFill>
                <a:srgbClr val="002060"/>
              </a:solidFill>
            </a:endParaRP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Abbonamento in palestra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Abbonamenti teatrali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Abbonamento alla TV satellitare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Libri di testo per i figli dei dipendenti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Rimborso campus estivi per figli di dipendenti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Rimborso degli interessi passivi dei mutui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</a:t>
            </a:r>
            <a:r>
              <a:rPr lang="it-IT" sz="2000" b="1" dirty="0" err="1">
                <a:solidFill>
                  <a:srgbClr val="002060"/>
                </a:solidFill>
              </a:rPr>
              <a:t>Badantato</a:t>
            </a:r>
            <a:r>
              <a:rPr lang="it-IT" sz="2000" b="1" dirty="0">
                <a:solidFill>
                  <a:srgbClr val="002060"/>
                </a:solidFill>
              </a:rPr>
              <a:t> 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</a:t>
            </a:r>
            <a:r>
              <a:rPr lang="it-IT" sz="2000" b="1" dirty="0" err="1">
                <a:solidFill>
                  <a:srgbClr val="002060"/>
                </a:solidFill>
              </a:rPr>
              <a:t>Babysitting</a:t>
            </a:r>
            <a:endParaRPr lang="it-IT" sz="2000" b="1" dirty="0">
              <a:solidFill>
                <a:srgbClr val="002060"/>
              </a:solidFill>
            </a:endParaRP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Orientamento lavorativo ai figli dei dipendenti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Assicurazione sanitaria long </a:t>
            </a:r>
            <a:r>
              <a:rPr lang="it-IT" sz="2000" b="1" dirty="0" err="1">
                <a:solidFill>
                  <a:srgbClr val="002060"/>
                </a:solidFill>
              </a:rPr>
              <a:t>term</a:t>
            </a:r>
            <a:r>
              <a:rPr lang="it-IT" sz="2000" b="1" dirty="0">
                <a:solidFill>
                  <a:srgbClr val="002060"/>
                </a:solidFill>
              </a:rPr>
              <a:t> care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Assicurazione contro gravi patologie</a:t>
            </a:r>
          </a:p>
          <a:p>
            <a:pPr algn="l"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Centri estetici</a:t>
            </a:r>
          </a:p>
        </p:txBody>
      </p:sp>
      <p:sp>
        <p:nvSpPr>
          <p:cNvPr id="2" name="Rettangolo 1"/>
          <p:cNvSpPr/>
          <p:nvPr/>
        </p:nvSpPr>
        <p:spPr>
          <a:xfrm>
            <a:off x="5296152" y="692696"/>
            <a:ext cx="383247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Buono shopping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Buoni benzina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Viaggi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Terme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Corsi di cucina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Corsi di lingue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Degustazioni enogastronomiche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Cinema  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Corso sportivo per i figli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Ripetizioni per i figli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Asili nido 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Scuole elementari e materne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rgbClr val="002060"/>
                </a:solidFill>
              </a:rPr>
              <a:t> Borse di studio universitarie</a:t>
            </a:r>
          </a:p>
        </p:txBody>
      </p:sp>
    </p:spTree>
    <p:extLst>
      <p:ext uri="{BB962C8B-B14F-4D97-AF65-F5344CB8AC3E}">
        <p14:creationId xmlns:p14="http://schemas.microsoft.com/office/powerpoint/2010/main" val="3537226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77848" y="44624"/>
            <a:ext cx="8658648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700"/>
              </a:spcBef>
              <a:defRPr/>
            </a:pPr>
            <a:r>
              <a:rPr lang="it-IT" sz="2400" dirty="0">
                <a:solidFill>
                  <a:srgbClr val="002060"/>
                </a:solidFill>
              </a:rPr>
              <a:t>I </a:t>
            </a:r>
            <a:r>
              <a:rPr lang="it-IT" sz="2400" b="1" dirty="0">
                <a:solidFill>
                  <a:srgbClr val="C00000"/>
                </a:solidFill>
              </a:rPr>
              <a:t>NUMERI</a:t>
            </a:r>
            <a:endParaRPr lang="it-IT" sz="2400" dirty="0">
              <a:solidFill>
                <a:srgbClr val="002060"/>
              </a:solidFill>
            </a:endParaRPr>
          </a:p>
          <a:p>
            <a:pPr algn="l">
              <a:spcBef>
                <a:spcPts val="700"/>
              </a:spcBef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 algn="l">
              <a:spcBef>
                <a:spcPts val="700"/>
              </a:spcBef>
              <a:defRPr/>
            </a:pPr>
            <a:r>
              <a:rPr lang="it-IT" sz="2400" dirty="0">
                <a:solidFill>
                  <a:srgbClr val="002060"/>
                </a:solidFill>
              </a:rPr>
              <a:t>Il </a:t>
            </a:r>
            <a:r>
              <a:rPr lang="it-IT" sz="2400" b="1" dirty="0">
                <a:solidFill>
                  <a:srgbClr val="FF0000"/>
                </a:solidFill>
              </a:rPr>
              <a:t>welfare c.d. di produttività </a:t>
            </a:r>
            <a:r>
              <a:rPr lang="it-IT" sz="2400" dirty="0">
                <a:solidFill>
                  <a:srgbClr val="002060"/>
                </a:solidFill>
              </a:rPr>
              <a:t>(ovvero quello scelto in sostituzione al «normale» premio detassato al 10%)</a:t>
            </a:r>
          </a:p>
          <a:p>
            <a:pPr algn="l">
              <a:spcBef>
                <a:spcPts val="700"/>
              </a:spcBef>
              <a:defRPr/>
            </a:pPr>
            <a:endParaRPr lang="it-IT" sz="2400" b="1" dirty="0">
              <a:solidFill>
                <a:srgbClr val="002060"/>
              </a:solidFill>
            </a:endParaRP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rgbClr val="002060"/>
                </a:solidFill>
              </a:rPr>
              <a:t>Da maggio 2016 a maggio 2017 sono stati 21.667 gli accordi di produttività depositati presso le DTL e dichiarati conformi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rgbClr val="002060"/>
                </a:solidFill>
              </a:rPr>
              <a:t>Sono 16.986 i contratti che si propongono di raggiungere obiettivi di produttività, 12.530 di redditività, 9.602 di qualità.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400" b="1" dirty="0">
                <a:solidFill>
                  <a:srgbClr val="002060"/>
                </a:solidFill>
              </a:rPr>
              <a:t>4.853 contratti prevedono misure di welfare aziendale.</a:t>
            </a:r>
          </a:p>
          <a:p>
            <a:pPr algn="l">
              <a:spcBef>
                <a:spcPts val="700"/>
              </a:spcBef>
              <a:defRPr/>
            </a:pP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187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51520" y="188640"/>
            <a:ext cx="8658648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700"/>
              </a:spcBef>
              <a:defRPr/>
            </a:pPr>
            <a:r>
              <a:rPr lang="it-IT" sz="2400" dirty="0">
                <a:solidFill>
                  <a:srgbClr val="002060"/>
                </a:solidFill>
              </a:rPr>
              <a:t>I </a:t>
            </a:r>
            <a:r>
              <a:rPr lang="it-IT" sz="2400" b="1" dirty="0">
                <a:solidFill>
                  <a:srgbClr val="C00000"/>
                </a:solidFill>
              </a:rPr>
              <a:t>NUMERI</a:t>
            </a:r>
            <a:endParaRPr lang="it-IT" sz="2400" dirty="0">
              <a:solidFill>
                <a:srgbClr val="002060"/>
              </a:solidFill>
            </a:endParaRPr>
          </a:p>
          <a:p>
            <a:pPr algn="l">
              <a:spcBef>
                <a:spcPts val="700"/>
              </a:spcBef>
              <a:defRPr/>
            </a:pPr>
            <a:endParaRPr lang="it-IT" sz="1500" dirty="0">
              <a:solidFill>
                <a:srgbClr val="002060"/>
              </a:solidFill>
            </a:endParaRPr>
          </a:p>
          <a:p>
            <a:pPr algn="l">
              <a:spcBef>
                <a:spcPts val="700"/>
              </a:spcBef>
              <a:defRPr/>
            </a:pPr>
            <a:r>
              <a:rPr lang="it-IT" sz="2400" dirty="0">
                <a:solidFill>
                  <a:srgbClr val="002060"/>
                </a:solidFill>
              </a:rPr>
              <a:t>Il </a:t>
            </a:r>
            <a:r>
              <a:rPr lang="it-IT" sz="2400" b="1" dirty="0">
                <a:solidFill>
                  <a:srgbClr val="FF0000"/>
                </a:solidFill>
              </a:rPr>
              <a:t>welfare c.d. ON TOP </a:t>
            </a:r>
            <a:r>
              <a:rPr lang="it-IT" sz="2400" dirty="0">
                <a:solidFill>
                  <a:srgbClr val="002060"/>
                </a:solidFill>
              </a:rPr>
              <a:t>(ovvero erogato in forma volontaria o obbligatoria senza essere alimentato dalle risorse del premio di produttività – si tratta del welfare più diffuso)</a:t>
            </a:r>
          </a:p>
          <a:p>
            <a:pPr algn="l">
              <a:spcBef>
                <a:spcPts val="700"/>
              </a:spcBef>
              <a:defRPr/>
            </a:pPr>
            <a:endParaRPr lang="it-IT" sz="2400" b="1" dirty="0">
              <a:solidFill>
                <a:srgbClr val="002060"/>
              </a:solidFill>
            </a:endParaRPr>
          </a:p>
          <a:p>
            <a:pPr algn="l">
              <a:spcBef>
                <a:spcPts val="700"/>
              </a:spcBef>
              <a:defRPr/>
            </a:pPr>
            <a:r>
              <a:rPr lang="it-IT" sz="2400" b="1" dirty="0">
                <a:solidFill>
                  <a:srgbClr val="002060"/>
                </a:solidFill>
              </a:rPr>
              <a:t>Non esiste un censimento per questi piani.</a:t>
            </a:r>
          </a:p>
          <a:p>
            <a:pPr algn="l">
              <a:spcBef>
                <a:spcPts val="700"/>
              </a:spcBef>
              <a:defRPr/>
            </a:pPr>
            <a:r>
              <a:rPr lang="it-IT" sz="2400" dirty="0">
                <a:solidFill>
                  <a:srgbClr val="002060"/>
                </a:solidFill>
              </a:rPr>
              <a:t>AIWA (aggregando le tante ricerche presenti) stima che:</a:t>
            </a:r>
          </a:p>
          <a:p>
            <a:pPr algn="l">
              <a:spcBef>
                <a:spcPts val="700"/>
              </a:spcBef>
              <a:defRPr/>
            </a:pPr>
            <a:endParaRPr lang="it-IT" sz="2400" dirty="0">
              <a:solidFill>
                <a:srgbClr val="002060"/>
              </a:solidFill>
            </a:endParaRP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400" b="1" dirty="0">
                <a:solidFill>
                  <a:srgbClr val="002060"/>
                </a:solidFill>
              </a:rPr>
              <a:t>Il 40% delle imprese italiane ha attivato almeno un servizio di welfare compreso nella definizione della prima slide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400" b="1" dirty="0">
                <a:solidFill>
                  <a:srgbClr val="002060"/>
                </a:solidFill>
              </a:rPr>
              <a:t>Previdenza complementare e assistenza sanitaria sono largamente le soluzioni preferite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srgbClr val="002060"/>
                </a:solidFill>
              </a:rPr>
              <a:t>Seguono le misure per l’educazione e l’istruzione dei figli (rimborso rette, libri di testo, campus sportivi)</a:t>
            </a:r>
          </a:p>
          <a:p>
            <a:pPr algn="l">
              <a:spcBef>
                <a:spcPts val="700"/>
              </a:spcBef>
              <a:defRPr/>
            </a:pP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6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51520" y="332656"/>
            <a:ext cx="8658648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200" dirty="0">
                <a:solidFill>
                  <a:srgbClr val="002060"/>
                </a:solidFill>
              </a:rPr>
              <a:t>Molto apprezzate anche le soluzioni che sostengono il reddito dei dipendenti e le carte spesa o carburante di importo inferiore a 258 euro anno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200" dirty="0">
                <a:solidFill>
                  <a:srgbClr val="002060"/>
                </a:solidFill>
              </a:rPr>
              <a:t>Il welfare c.d. ricreativo (palestra, viaggi, cinema…) è in crescita nelle grandi città, ma ancora ultimo per scelta dei dipendenti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200" dirty="0">
                <a:solidFill>
                  <a:srgbClr val="002060"/>
                </a:solidFill>
              </a:rPr>
              <a:t>Il welfare è più diffuso nelle imprese più grandi. Nel 35% delle imprese con oltre 100 dipendenti i servizi offerti sono almeno 10 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200" dirty="0">
                <a:solidFill>
                  <a:srgbClr val="002060"/>
                </a:solidFill>
              </a:rPr>
              <a:t>Il rinnovo del CCNL dei metalmeccanici comporterà l’attivazione dei </a:t>
            </a:r>
            <a:r>
              <a:rPr lang="it-IT" sz="2200" dirty="0" err="1">
                <a:solidFill>
                  <a:srgbClr val="002060"/>
                </a:solidFill>
              </a:rPr>
              <a:t>flexible</a:t>
            </a:r>
            <a:r>
              <a:rPr lang="it-IT" sz="2200" dirty="0">
                <a:solidFill>
                  <a:srgbClr val="002060"/>
                </a:solidFill>
              </a:rPr>
              <a:t> benefit in TUTTE le imprese metalmeccaniche italiane, anche se per ora tramite strumenti molto semplici come appunto i buoni spesa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200" b="1" dirty="0">
                <a:solidFill>
                  <a:srgbClr val="002060"/>
                </a:solidFill>
              </a:rPr>
              <a:t>Tutti i principali CCNL rinnovati negli ultimi due anni ha comportato un incremento del welfare contrattuale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200" b="1" dirty="0">
                <a:solidFill>
                  <a:srgbClr val="002060"/>
                </a:solidFill>
              </a:rPr>
              <a:t>In esito alle novità del 2016 e 2017 i piani di welfare sono almeno decuplicati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r>
              <a:rPr lang="it-IT" sz="2200" b="1" dirty="0">
                <a:solidFill>
                  <a:srgbClr val="002060"/>
                </a:solidFill>
              </a:rPr>
              <a:t>Gli operatori del mercato di erogazione dei servizi di welfare sono circa 80, i primi 15 (soci AIWA) coprono oltre il 90% del mercato</a:t>
            </a:r>
          </a:p>
          <a:p>
            <a:pPr marL="342900" indent="-342900" algn="l">
              <a:spcBef>
                <a:spcPts val="700"/>
              </a:spcBef>
              <a:buFont typeface="Arial" panose="020B0604020202020204" pitchFamily="34" charset="0"/>
              <a:buChar char="•"/>
              <a:defRPr/>
            </a:pPr>
            <a:endParaRPr lang="it-IT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12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7835</TotalTime>
  <Words>770</Words>
  <Application>Microsoft Office PowerPoint</Application>
  <PresentationFormat>Presentazione su schermo (4:3)</PresentationFormat>
  <Paragraphs>104</Paragraphs>
  <Slides>9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E.M.</dc:creator>
  <cp:lastModifiedBy>Emmanuele Massagli</cp:lastModifiedBy>
  <cp:revision>367</cp:revision>
  <cp:lastPrinted>2017-01-20T09:38:37Z</cp:lastPrinted>
  <dcterms:created xsi:type="dcterms:W3CDTF">2011-10-25T07:49:06Z</dcterms:created>
  <dcterms:modified xsi:type="dcterms:W3CDTF">2017-07-05T07:15:05Z</dcterms:modified>
</cp:coreProperties>
</file>